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5.xml" ContentType="application/vnd.openxmlformats-officedocument.theme+xml"/>
  <Override PartName="/ppt/slideLayouts/slideLayout29.xml" ContentType="application/vnd.openxmlformats-officedocument.presentationml.slideLayout+xml"/>
  <Override PartName="/ppt/theme/theme16.xml" ContentType="application/vnd.openxmlformats-officedocument.theme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2" r:id="rId7"/>
    <p:sldMasterId id="2147483711" r:id="rId8"/>
    <p:sldMasterId id="2147483713" r:id="rId9"/>
    <p:sldMasterId id="2147483660" r:id="rId10"/>
    <p:sldMasterId id="2147483715" r:id="rId11"/>
    <p:sldMasterId id="2147483717" r:id="rId12"/>
    <p:sldMasterId id="2147483720" r:id="rId13"/>
    <p:sldMasterId id="2147483723" r:id="rId14"/>
    <p:sldMasterId id="2147483664" r:id="rId15"/>
    <p:sldMasterId id="2147483726" r:id="rId16"/>
    <p:sldMasterId id="2147483728" r:id="rId17"/>
    <p:sldMasterId id="2147483730" r:id="rId18"/>
    <p:sldMasterId id="2147483689" r:id="rId19"/>
    <p:sldMasterId id="2147483743" r:id="rId20"/>
    <p:sldMasterId id="2147483767" r:id="rId21"/>
  </p:sldMasterIdLst>
  <p:notesMasterIdLst>
    <p:notesMasterId r:id="rId42"/>
  </p:notesMasterIdLst>
  <p:handoutMasterIdLst>
    <p:handoutMasterId r:id="rId43"/>
  </p:handoutMasterIdLst>
  <p:sldIdLst>
    <p:sldId id="386" r:id="rId22"/>
    <p:sldId id="443" r:id="rId23"/>
    <p:sldId id="446" r:id="rId24"/>
    <p:sldId id="496" r:id="rId25"/>
    <p:sldId id="356" r:id="rId26"/>
    <p:sldId id="497" r:id="rId27"/>
    <p:sldId id="458" r:id="rId28"/>
    <p:sldId id="459" r:id="rId29"/>
    <p:sldId id="460" r:id="rId30"/>
    <p:sldId id="468" r:id="rId31"/>
    <p:sldId id="452" r:id="rId32"/>
    <p:sldId id="471" r:id="rId33"/>
    <p:sldId id="472" r:id="rId34"/>
    <p:sldId id="498" r:id="rId35"/>
    <p:sldId id="451" r:id="rId36"/>
    <p:sldId id="486" r:id="rId37"/>
    <p:sldId id="484" r:id="rId38"/>
    <p:sldId id="465" r:id="rId39"/>
    <p:sldId id="469" r:id="rId40"/>
    <p:sldId id="447" r:id="rId41"/>
  </p:sldIdLst>
  <p:sldSz cx="12192000" cy="6858000"/>
  <p:notesSz cx="6797675" cy="9926638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C1B"/>
    <a:srgbClr val="F418B5"/>
    <a:srgbClr val="B97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3792" autoAdjust="0"/>
  </p:normalViewPr>
  <p:slideViewPr>
    <p:cSldViewPr>
      <p:cViewPr varScale="1">
        <p:scale>
          <a:sx n="114" d="100"/>
          <a:sy n="114" d="100"/>
        </p:scale>
        <p:origin x="4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8680D3D-6845-4751-A7D8-C16FAFFDFEF0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46E86B0-CC57-4B9B-83D0-5D29C76D5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833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85E81B5-51D4-493A-8B63-64145E2CCCA1}" type="datetimeFigureOut">
              <a:rPr lang="en-GB" smtClean="0"/>
              <a:t>18/08/2022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E57A76A-8A69-45F9-959E-D03A61C529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7A76A-8A69-45F9-959E-D03A61C529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1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7A76A-8A69-45F9-959E-D03A61C529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5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7A76A-8A69-45F9-959E-D03A61C529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2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7A76A-8A69-45F9-959E-D03A61C529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3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4292352"/>
            <a:ext cx="11233181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869160"/>
            <a:ext cx="11233181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181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181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6383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12 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112332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46801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University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653137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8160840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8160840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1673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22788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4725144"/>
            <a:ext cx="87579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9" y="5301952"/>
            <a:ext cx="87579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1482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4725144"/>
            <a:ext cx="87579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9" y="5301952"/>
            <a:ext cx="87579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87882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11233248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1484784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848082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University lockup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8064896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5" y="1484784"/>
            <a:ext cx="8064972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509121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556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/12 departmental lockup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20972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11233248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1484784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8025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7711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112332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142629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4365104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7448" y="4941912"/>
            <a:ext cx="112332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3305286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/12 departmental lockup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365104"/>
            <a:ext cx="8064896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4941912"/>
            <a:ext cx="8064896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15" y="5949280"/>
            <a:ext cx="806489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15" y="6237312"/>
            <a:ext cx="806489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653137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17579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112332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43872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departmenta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653137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8160840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8160840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37528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11233248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1484784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269573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departmental lockup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8064896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5" y="1484784"/>
            <a:ext cx="8064972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509121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04202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1340371"/>
            <a:ext cx="11233248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</a:p>
          <a:p>
            <a:pPr lvl="2"/>
            <a:r>
              <a:rPr lang="en-US" sz="2000" dirty="0"/>
              <a:t>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476672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617032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3" y="1340371"/>
            <a:ext cx="7968885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</a:p>
          <a:p>
            <a:pPr lvl="2"/>
            <a:r>
              <a:rPr lang="en-US" sz="2000" dirty="0"/>
              <a:t>Text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3" y="476672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784300" y="1340769"/>
            <a:ext cx="2976033" cy="2232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68034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476672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7381" y="1340768"/>
            <a:ext cx="11233248" cy="4248472"/>
          </a:xfrm>
          <a:prstGeom prst="rect">
            <a:avLst/>
          </a:prstGeom>
        </p:spPr>
        <p:txBody>
          <a:bodyPr vert="horz"/>
          <a:lstStyle>
            <a:lvl1pPr marL="284400" indent="-284400">
              <a:buFontTx/>
              <a:buBlip>
                <a:blip r:embed="rId2"/>
              </a:buBlip>
              <a:defRPr sz="2800" b="0" i="0">
                <a:latin typeface="Calibri"/>
                <a:cs typeface="Calibri"/>
              </a:defRPr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GB" dirty="0"/>
              <a:t>Burnt orange bullet point</a:t>
            </a:r>
          </a:p>
          <a:p>
            <a:pPr lvl="1"/>
            <a:r>
              <a:rPr lang="en-GB" sz="2400" dirty="0"/>
              <a:t>Text</a:t>
            </a:r>
          </a:p>
          <a:p>
            <a:pPr lvl="2"/>
            <a:r>
              <a:rPr lang="en-GB" sz="2000" dirty="0"/>
              <a:t>Text</a:t>
            </a:r>
            <a:endParaRPr lang="en-GB" dirty="0"/>
          </a:p>
          <a:p>
            <a:pPr lvl="0"/>
            <a:r>
              <a:rPr lang="en-GB" dirty="0"/>
              <a:t>Burnt orange bullet point</a:t>
            </a:r>
          </a:p>
          <a:p>
            <a:pPr lvl="0"/>
            <a:r>
              <a:rPr lang="en-GB" dirty="0"/>
              <a:t>Burnt orange bullet point</a:t>
            </a:r>
          </a:p>
          <a:p>
            <a:pPr lvl="0"/>
            <a:r>
              <a:rPr lang="en-GB" dirty="0"/>
              <a:t>Burnt orange bullet point</a:t>
            </a:r>
          </a:p>
          <a:p>
            <a:pPr lvl="0"/>
            <a:r>
              <a:rPr lang="en-GB" dirty="0"/>
              <a:t>Burnt orange bullet point</a:t>
            </a:r>
          </a:p>
          <a:p>
            <a:pPr lvl="0"/>
            <a:r>
              <a:rPr lang="en-GB" dirty="0"/>
              <a:t>Burnt orange bullet point</a:t>
            </a:r>
          </a:p>
          <a:p>
            <a:pPr lvl="0"/>
            <a:r>
              <a:rPr lang="en-GB" dirty="0"/>
              <a:t>Burnt orange bullet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43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Warwick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6074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653137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3788296"/>
            <a:ext cx="8160840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448" y="4365104"/>
            <a:ext cx="8160840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8160840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94506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University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9926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departmental lockup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0843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480" y="2276475"/>
            <a:ext cx="11233149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 baseline="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 here too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1412776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68109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968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924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6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566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47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621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84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480" y="2276475"/>
            <a:ext cx="11233149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 baseline="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 here too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1412776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693847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522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07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79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073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/12 departmental lockup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42211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11233248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1484784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475594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  <a:stCxn id="11" idx="2"/>
          </p:cNvCxnSpPr>
          <p:nvPr userDrawn="1"/>
        </p:nvCxnSpPr>
        <p:spPr>
          <a:xfrm>
            <a:off x="6149130" y="646331"/>
            <a:ext cx="0" cy="59616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713064" y="3422708"/>
            <a:ext cx="10008066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0721130" y="3219100"/>
            <a:ext cx="1470870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</a:rPr>
              <a:t>involvement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413695" y="0"/>
            <a:ext cx="147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prstClr val="black"/>
                </a:solidFill>
              </a:rPr>
              <a:t>Technical Complexity</a:t>
            </a:r>
          </a:p>
        </p:txBody>
      </p:sp>
    </p:spTree>
    <p:extLst>
      <p:ext uri="{BB962C8B-B14F-4D97-AF65-F5344CB8AC3E}">
        <p14:creationId xmlns:p14="http://schemas.microsoft.com/office/powerpoint/2010/main" val="3936199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i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4FE6ABC-BD8E-4860-892E-C9E97BCB450E}"/>
              </a:ext>
            </a:extLst>
          </p:cNvPr>
          <p:cNvGrpSpPr/>
          <p:nvPr userDrawn="1"/>
        </p:nvGrpSpPr>
        <p:grpSpPr>
          <a:xfrm>
            <a:off x="2369965" y="99174"/>
            <a:ext cx="7665817" cy="7088670"/>
            <a:chOff x="2369965" y="99174"/>
            <a:chExt cx="7665817" cy="70886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DE7289-534C-45AE-A8F5-FCF01AEF37B7}"/>
                </a:ext>
              </a:extLst>
            </p:cNvPr>
            <p:cNvSpPr txBox="1"/>
            <p:nvPr userDrawn="1"/>
          </p:nvSpPr>
          <p:spPr>
            <a:xfrm>
              <a:off x="4691742" y="99174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>
                  <a:solidFill>
                    <a:prstClr val="black"/>
                  </a:solidFill>
                </a:rPr>
                <a:t>Resources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3331675-F4D7-4929-9099-21EDA02BDA46}"/>
                </a:ext>
              </a:extLst>
            </p:cNvPr>
            <p:cNvGrpSpPr/>
            <p:nvPr userDrawn="1"/>
          </p:nvGrpSpPr>
          <p:grpSpPr>
            <a:xfrm>
              <a:off x="6084015" y="736963"/>
              <a:ext cx="60980" cy="3146499"/>
              <a:chOff x="6084015" y="736963"/>
              <a:chExt cx="60980" cy="314649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4A71F8F-06EE-4D03-A688-A1EABF99E3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7369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525C220-72E7-4BF4-A808-9D8DFDB4BB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3662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DE64ED5-14D1-4B29-911E-33A18FBECF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9955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FDF803D-77D1-4FED-8052-09F884C439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26248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7171B80-7357-42C6-A4F9-742C0ADEDFC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2541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 hidden="1">
                <a:extLst>
                  <a:ext uri="{FF2B5EF4-FFF2-40B4-BE49-F238E27FC236}">
                    <a16:creationId xmlns:a16="http://schemas.microsoft.com/office/drawing/2014/main" id="{CF4E3597-6885-4761-826F-5FD31C7EB6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883462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3A9C54-48E6-460C-A331-58122518056A}"/>
                </a:ext>
              </a:extLst>
            </p:cNvPr>
            <p:cNvGrpSpPr/>
            <p:nvPr userDrawn="1"/>
          </p:nvGrpSpPr>
          <p:grpSpPr>
            <a:xfrm rot="6994834">
              <a:off x="7490468" y="3004019"/>
              <a:ext cx="60980" cy="3146499"/>
              <a:chOff x="6084015" y="736963"/>
              <a:chExt cx="60980" cy="314649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D79D1D4-ABE9-4D45-BFBA-0FFE9DC69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7369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C8A7BBC-9533-4916-A239-5481D044C4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3662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117F451-1708-450A-85D7-FC509F95AA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9955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F8DB6E6-73AD-45B7-A641-4E96BA238C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26248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40B57FE-20F1-4BF1-885E-78BD8499D6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2541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 hidden="1">
                <a:extLst>
                  <a:ext uri="{FF2B5EF4-FFF2-40B4-BE49-F238E27FC236}">
                    <a16:creationId xmlns:a16="http://schemas.microsoft.com/office/drawing/2014/main" id="{B36BA894-1CD2-4DCA-8794-4324868F42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883462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774038" y="441779"/>
              <a:ext cx="2682240" cy="277000"/>
              <a:chOff x="4785612" y="499654"/>
              <a:chExt cx="2682240" cy="27700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785612" y="499655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Setup Time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26732" y="499654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rgbClr val="70AD47">
                        <a:lumMod val="75000"/>
                      </a:srgbClr>
                    </a:solidFill>
                  </a:rPr>
                  <a:t>Procurement Cost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17815095">
              <a:off x="7933832" y="5438886"/>
              <a:ext cx="3015688" cy="482227"/>
              <a:chOff x="7600294" y="5575711"/>
              <a:chExt cx="3015688" cy="48222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600294" y="5575711"/>
                <a:ext cx="15583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Training/Support  Time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274862" y="5596273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rgbClr val="70AD47">
                        <a:lumMod val="75000"/>
                      </a:srgbClr>
                    </a:solidFill>
                  </a:rPr>
                  <a:t>Training/Support Cost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3733466">
              <a:off x="1489060" y="5392885"/>
              <a:ext cx="2682240" cy="276999"/>
              <a:chOff x="1637405" y="5647597"/>
              <a:chExt cx="2682240" cy="27699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637405" y="5647597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RDM Time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978525" y="5647597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rgbClr val="70AD47">
                        <a:lumMod val="75000"/>
                      </a:srgbClr>
                    </a:solidFill>
                  </a:rPr>
                  <a:t>Compute Cost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5A1323-0F7E-4D80-BA15-999FA9DBA080}"/>
                </a:ext>
              </a:extLst>
            </p:cNvPr>
            <p:cNvSpPr txBox="1"/>
            <p:nvPr userDrawn="1"/>
          </p:nvSpPr>
          <p:spPr>
            <a:xfrm rot="3805751">
              <a:off x="1137311" y="5511510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>
                  <a:solidFill>
                    <a:prstClr val="black"/>
                  </a:solidFill>
                </a:rPr>
                <a:t>Complexity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E300379-25A5-428B-8244-80075FB2E92E}"/>
                </a:ext>
              </a:extLst>
            </p:cNvPr>
            <p:cNvGrpSpPr/>
            <p:nvPr userDrawn="1"/>
          </p:nvGrpSpPr>
          <p:grpSpPr>
            <a:xfrm>
              <a:off x="3135626" y="737319"/>
              <a:ext cx="5090451" cy="5420798"/>
              <a:chOff x="3135626" y="737319"/>
              <a:chExt cx="5090451" cy="5420798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8C83986-8A44-49A0-BCDA-A24A2B41FFB2}"/>
                  </a:ext>
                </a:extLst>
              </p:cNvPr>
              <p:cNvGrpSpPr/>
              <p:nvPr userDrawn="1"/>
            </p:nvGrpSpPr>
            <p:grpSpPr>
              <a:xfrm>
                <a:off x="3135626" y="3887909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179EBF1-23F2-4B6F-9345-C5D9672F5D58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6C4870FF-17CB-4665-A6DD-DCBBD876B23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16DE684B-73C0-4C46-9D44-55E77B2F905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911B8CD-527D-4A82-9EC8-6F942EA4AB7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351EC6A6-6771-40B1-B601-58EBAA4FF3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4AD30-9948-4C4B-ADD4-30992B05DF7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 hidden="1">
                    <a:extLst>
                      <a:ext uri="{FF2B5EF4-FFF2-40B4-BE49-F238E27FC236}">
                        <a16:creationId xmlns:a16="http://schemas.microsoft.com/office/drawing/2014/main" id="{239347DA-6751-4B72-B036-AC63C584B10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2F7B0325-1F4A-4E3A-A170-A891D37E2AC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79E8D16-81D5-4968-83F3-591E5678A943}"/>
                  </a:ext>
                </a:extLst>
              </p:cNvPr>
              <p:cNvGrpSpPr/>
              <p:nvPr userDrawn="1"/>
            </p:nvGrpSpPr>
            <p:grpSpPr>
              <a:xfrm rot="13982241">
                <a:off x="5948248" y="3880289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C1465F70-2613-48F7-A145-A739B60DACCE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1BEB8681-5588-4433-9929-4AC3DB3B22C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4CB7F729-609A-47FC-B7BC-FD39B756BD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BAAF5220-C794-4055-AFDF-F992BB4318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985B9C00-B6C6-4A24-8B64-5E38877FE7E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45065907-92A7-45BD-8238-977131F4F1F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 hidden="1">
                    <a:extLst>
                      <a:ext uri="{FF2B5EF4-FFF2-40B4-BE49-F238E27FC236}">
                        <a16:creationId xmlns:a16="http://schemas.microsoft.com/office/drawing/2014/main" id="{4E470887-47F5-4E70-A7C8-90CF69C4C4B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FD027B0-6F70-4130-9C84-DAE961A91E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24302C3-8765-4370-8ABA-86CC977FAD55}"/>
                  </a:ext>
                </a:extLst>
              </p:cNvPr>
              <p:cNvGrpSpPr/>
              <p:nvPr userDrawn="1"/>
            </p:nvGrpSpPr>
            <p:grpSpPr>
              <a:xfrm rot="17797546">
                <a:off x="4545359" y="1605990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3F0EE8C8-E62A-40AA-892F-68957F030FDB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68" name="Straight Connector 67" hidden="1">
                    <a:extLst>
                      <a:ext uri="{FF2B5EF4-FFF2-40B4-BE49-F238E27FC236}">
                        <a16:creationId xmlns:a16="http://schemas.microsoft.com/office/drawing/2014/main" id="{FCDA672F-1CD8-415D-8F87-73A5D673243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C19C2424-8955-4D76-B503-5B164A8376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0DE8E5FA-260F-4459-8708-6ADE7061E49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675FBE-66A2-4CF0-B593-DA99781607B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182DB00F-E053-4B9B-B180-AF67AF38F6C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 hidden="1">
                    <a:extLst>
                      <a:ext uri="{FF2B5EF4-FFF2-40B4-BE49-F238E27FC236}">
                        <a16:creationId xmlns:a16="http://schemas.microsoft.com/office/drawing/2014/main" id="{DB81B487-ED74-41A5-B52C-AE578B4BB7F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7FDDD024-B335-4308-9A56-76B680815B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A3F449-A88B-49EA-AF33-BF600EDA1997}"/>
                </a:ext>
              </a:extLst>
            </p:cNvPr>
            <p:cNvSpPr txBox="1"/>
            <p:nvPr userDrawn="1"/>
          </p:nvSpPr>
          <p:spPr>
            <a:xfrm rot="17810380">
              <a:off x="8433796" y="5533501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>
                  <a:solidFill>
                    <a:prstClr val="black"/>
                  </a:solidFill>
                </a:rPr>
                <a:t>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030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/12 departmental lockup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97131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2 Warwick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2" y="2276475"/>
            <a:ext cx="7968885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text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1412776"/>
            <a:ext cx="11233247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819692" y="4293097"/>
            <a:ext cx="2940640" cy="2232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843264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1340371"/>
            <a:ext cx="11233248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Text here….</a:t>
            </a:r>
          </a:p>
          <a:p>
            <a:pPr lvl="1"/>
            <a:r>
              <a:rPr lang="en-US" sz="2400"/>
              <a:t>Text</a:t>
            </a:r>
          </a:p>
          <a:p>
            <a:pPr lvl="2"/>
            <a:r>
              <a:rPr lang="en-US" sz="2000"/>
              <a:t>Text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476672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094658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53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45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  <a:stCxn id="11" idx="2"/>
          </p:cNvCxnSpPr>
          <p:nvPr userDrawn="1"/>
        </p:nvCxnSpPr>
        <p:spPr>
          <a:xfrm>
            <a:off x="6149130" y="646331"/>
            <a:ext cx="0" cy="596168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713064" y="3422708"/>
            <a:ext cx="10008066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0721130" y="3219100"/>
            <a:ext cx="1470870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involvement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413695" y="0"/>
            <a:ext cx="147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Technical Complexity</a:t>
            </a:r>
          </a:p>
        </p:txBody>
      </p:sp>
    </p:spTree>
    <p:extLst>
      <p:ext uri="{BB962C8B-B14F-4D97-AF65-F5344CB8AC3E}">
        <p14:creationId xmlns:p14="http://schemas.microsoft.com/office/powerpoint/2010/main" val="3215883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di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4FE6ABC-BD8E-4860-892E-C9E97BCB450E}"/>
              </a:ext>
            </a:extLst>
          </p:cNvPr>
          <p:cNvGrpSpPr/>
          <p:nvPr userDrawn="1"/>
        </p:nvGrpSpPr>
        <p:grpSpPr>
          <a:xfrm>
            <a:off x="2369965" y="99174"/>
            <a:ext cx="7665817" cy="7088670"/>
            <a:chOff x="2369965" y="99174"/>
            <a:chExt cx="7665817" cy="70886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DE7289-534C-45AE-A8F5-FCF01AEF37B7}"/>
                </a:ext>
              </a:extLst>
            </p:cNvPr>
            <p:cNvSpPr txBox="1"/>
            <p:nvPr userDrawn="1"/>
          </p:nvSpPr>
          <p:spPr>
            <a:xfrm>
              <a:off x="4691742" y="99174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/>
                <a:t>Resources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3331675-F4D7-4929-9099-21EDA02BDA46}"/>
                </a:ext>
              </a:extLst>
            </p:cNvPr>
            <p:cNvGrpSpPr/>
            <p:nvPr userDrawn="1"/>
          </p:nvGrpSpPr>
          <p:grpSpPr>
            <a:xfrm>
              <a:off x="6084015" y="736963"/>
              <a:ext cx="60980" cy="3146499"/>
              <a:chOff x="6084015" y="736963"/>
              <a:chExt cx="60980" cy="314649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4A71F8F-06EE-4D03-A688-A1EABF99E3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7369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525C220-72E7-4BF4-A808-9D8DFDB4BB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3662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DE64ED5-14D1-4B29-911E-33A18FBECF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9955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FDF803D-77D1-4FED-8052-09F884C439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26248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7171B80-7357-42C6-A4F9-742C0ADEDFC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2541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 hidden="1">
                <a:extLst>
                  <a:ext uri="{FF2B5EF4-FFF2-40B4-BE49-F238E27FC236}">
                    <a16:creationId xmlns:a16="http://schemas.microsoft.com/office/drawing/2014/main" id="{CF4E3597-6885-4761-826F-5FD31C7EB6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883462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3A9C54-48E6-460C-A331-58122518056A}"/>
                </a:ext>
              </a:extLst>
            </p:cNvPr>
            <p:cNvGrpSpPr/>
            <p:nvPr userDrawn="1"/>
          </p:nvGrpSpPr>
          <p:grpSpPr>
            <a:xfrm rot="6994834">
              <a:off x="7490468" y="3004019"/>
              <a:ext cx="60980" cy="3146499"/>
              <a:chOff x="6084015" y="736963"/>
              <a:chExt cx="60980" cy="3146499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D79D1D4-ABE9-4D45-BFBA-0FFE9DC69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7369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C8A7BBC-9533-4916-A239-5481D044C4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3662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117F451-1708-450A-85D7-FC509F95AA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19955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F8DB6E6-73AD-45B7-A641-4E96BA238C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26248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40B57FE-20F1-4BF1-885E-78BD8499D6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254163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 hidden="1">
                <a:extLst>
                  <a:ext uri="{FF2B5EF4-FFF2-40B4-BE49-F238E27FC236}">
                    <a16:creationId xmlns:a16="http://schemas.microsoft.com/office/drawing/2014/main" id="{B36BA894-1CD2-4DCA-8794-4324868F42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084015" y="3883462"/>
                <a:ext cx="6098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774038" y="441779"/>
              <a:ext cx="2682240" cy="277000"/>
              <a:chOff x="4785612" y="499654"/>
              <a:chExt cx="2682240" cy="27700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785612" y="499655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Setup Time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26732" y="499654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chemeClr val="accent6">
                        <a:lumMod val="75000"/>
                      </a:schemeClr>
                    </a:solidFill>
                  </a:rPr>
                  <a:t>Procurement Cost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17815095">
              <a:off x="7933832" y="5438886"/>
              <a:ext cx="3015688" cy="482227"/>
              <a:chOff x="7600294" y="5575711"/>
              <a:chExt cx="3015688" cy="48222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600294" y="5575711"/>
                <a:ext cx="15583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Training/Support  Time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274862" y="5596273"/>
                <a:ext cx="1341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chemeClr val="accent6">
                        <a:lumMod val="75000"/>
                      </a:schemeClr>
                    </a:solidFill>
                  </a:rPr>
                  <a:t>Training/Support Cost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3733466">
              <a:off x="1489060" y="5392885"/>
              <a:ext cx="2682240" cy="276999"/>
              <a:chOff x="1637405" y="5647597"/>
              <a:chExt cx="2682240" cy="27699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637405" y="5647597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>
                    <a:solidFill>
                      <a:srgbClr val="C00000"/>
                    </a:solidFill>
                  </a:rPr>
                  <a:t>RDM Time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978525" y="5647597"/>
                <a:ext cx="1341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chemeClr val="accent6">
                        <a:lumMod val="75000"/>
                      </a:schemeClr>
                    </a:solidFill>
                  </a:rPr>
                  <a:t>Compute Cost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5A1323-0F7E-4D80-BA15-999FA9DBA080}"/>
                </a:ext>
              </a:extLst>
            </p:cNvPr>
            <p:cNvSpPr txBox="1"/>
            <p:nvPr userDrawn="1"/>
          </p:nvSpPr>
          <p:spPr>
            <a:xfrm rot="3805751">
              <a:off x="1137311" y="5511510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/>
                <a:t>Complexity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E300379-25A5-428B-8244-80075FB2E92E}"/>
                </a:ext>
              </a:extLst>
            </p:cNvPr>
            <p:cNvGrpSpPr/>
            <p:nvPr userDrawn="1"/>
          </p:nvGrpSpPr>
          <p:grpSpPr>
            <a:xfrm>
              <a:off x="3135626" y="737319"/>
              <a:ext cx="5090451" cy="5420798"/>
              <a:chOff x="3135626" y="737319"/>
              <a:chExt cx="5090451" cy="5420798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8C83986-8A44-49A0-BCDA-A24A2B41FFB2}"/>
                  </a:ext>
                </a:extLst>
              </p:cNvPr>
              <p:cNvGrpSpPr/>
              <p:nvPr userDrawn="1"/>
            </p:nvGrpSpPr>
            <p:grpSpPr>
              <a:xfrm>
                <a:off x="3135626" y="3887909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179EBF1-23F2-4B6F-9345-C5D9672F5D58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6C4870FF-17CB-4665-A6DD-DCBBD876B23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16DE684B-73C0-4C46-9D44-55E77B2F905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911B8CD-527D-4A82-9EC8-6F942EA4AB7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351EC6A6-6771-40B1-B601-58EBAA4FF3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7A74AD30-9948-4C4B-ADD4-30992B05DF7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 hidden="1">
                    <a:extLst>
                      <a:ext uri="{FF2B5EF4-FFF2-40B4-BE49-F238E27FC236}">
                        <a16:creationId xmlns:a16="http://schemas.microsoft.com/office/drawing/2014/main" id="{239347DA-6751-4B72-B036-AC63C584B10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2F7B0325-1F4A-4E3A-A170-A891D37E2AC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79E8D16-81D5-4968-83F3-591E5678A943}"/>
                  </a:ext>
                </a:extLst>
              </p:cNvPr>
              <p:cNvGrpSpPr/>
              <p:nvPr userDrawn="1"/>
            </p:nvGrpSpPr>
            <p:grpSpPr>
              <a:xfrm rot="13982241">
                <a:off x="5948248" y="3880289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C1465F70-2613-48F7-A145-A739B60DACCE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1BEB8681-5588-4433-9929-4AC3DB3B22C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4CB7F729-609A-47FC-B7BC-FD39B756BD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BAAF5220-C794-4055-AFDF-F992BB4318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985B9C00-B6C6-4A24-8B64-5E38877FE7E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45065907-92A7-45BD-8238-977131F4F1F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 hidden="1">
                    <a:extLst>
                      <a:ext uri="{FF2B5EF4-FFF2-40B4-BE49-F238E27FC236}">
                        <a16:creationId xmlns:a16="http://schemas.microsoft.com/office/drawing/2014/main" id="{4E470887-47F5-4E70-A7C8-90CF69C4C4B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FD027B0-6F70-4130-9C84-DAE961A91E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24302C3-8765-4370-8ABA-86CC977FAD55}"/>
                  </a:ext>
                </a:extLst>
              </p:cNvPr>
              <p:cNvGrpSpPr/>
              <p:nvPr userDrawn="1"/>
            </p:nvGrpSpPr>
            <p:grpSpPr>
              <a:xfrm rot="17797546">
                <a:off x="4545359" y="1605990"/>
                <a:ext cx="3146499" cy="1409158"/>
                <a:chOff x="3135626" y="3887909"/>
                <a:chExt cx="3146499" cy="1409158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3F0EE8C8-E62A-40AA-892F-68957F030FDB}"/>
                    </a:ext>
                  </a:extLst>
                </p:cNvPr>
                <p:cNvGrpSpPr/>
                <p:nvPr userDrawn="1"/>
              </p:nvGrpSpPr>
              <p:grpSpPr>
                <a:xfrm rot="14607868">
                  <a:off x="4678386" y="3014760"/>
                  <a:ext cx="60980" cy="3146499"/>
                  <a:chOff x="6084015" y="736963"/>
                  <a:chExt cx="60980" cy="3146499"/>
                </a:xfrm>
              </p:grpSpPr>
              <p:cxnSp>
                <p:nvCxnSpPr>
                  <p:cNvPr id="68" name="Straight Connector 67" hidden="1">
                    <a:extLst>
                      <a:ext uri="{FF2B5EF4-FFF2-40B4-BE49-F238E27FC236}">
                        <a16:creationId xmlns:a16="http://schemas.microsoft.com/office/drawing/2014/main" id="{FCDA672F-1CD8-415D-8F87-73A5D673243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7369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C19C2424-8955-4D76-B503-5B164A8376B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3662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0DE8E5FA-260F-4459-8708-6ADE7061E49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19955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675FBE-66A2-4CF0-B593-DA99781607B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26248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182DB00F-E053-4B9B-B180-AF67AF38F6C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254163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 hidden="1">
                    <a:extLst>
                      <a:ext uri="{FF2B5EF4-FFF2-40B4-BE49-F238E27FC236}">
                        <a16:creationId xmlns:a16="http://schemas.microsoft.com/office/drawing/2014/main" id="{DB81B487-ED74-41A5-B52C-AE578B4BB7F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6084015" y="3883462"/>
                    <a:ext cx="60980" cy="0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3"/>
                  </a:lnRef>
                  <a:fillRef idx="0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7FDDD024-B335-4308-9A56-76B680815B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292412" y="3887909"/>
                  <a:ext cx="2814729" cy="1409158"/>
                </a:xfrm>
                <a:prstGeom prst="line">
                  <a:avLst/>
                </a:prstGeom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A3F449-A88B-49EA-AF33-BF600EDA1997}"/>
                </a:ext>
              </a:extLst>
            </p:cNvPr>
            <p:cNvSpPr txBox="1"/>
            <p:nvPr userDrawn="1"/>
          </p:nvSpPr>
          <p:spPr>
            <a:xfrm rot="17810380">
              <a:off x="8433796" y="5533501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u="sng"/>
                <a:t>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722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/12 departmental lockup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725144"/>
            <a:ext cx="875801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5301952"/>
            <a:ext cx="8758015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2" y="5949280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2" y="6237312"/>
            <a:ext cx="11233247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69818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1340371"/>
            <a:ext cx="11233248" cy="424886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Text here….</a:t>
            </a:r>
          </a:p>
          <a:p>
            <a:pPr lvl="1"/>
            <a:r>
              <a:rPr lang="en-US" sz="2400"/>
              <a:t>Text</a:t>
            </a:r>
          </a:p>
          <a:p>
            <a:pPr lvl="2"/>
            <a:r>
              <a:rPr lang="en-US" sz="2000"/>
              <a:t>Text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476672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45979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60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77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35110-1EFC-4265-8B99-12D554FCCD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53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12 departmental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2348881"/>
            <a:ext cx="11233248" cy="41764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</a:lstStyle>
          <a:p>
            <a:pPr lvl="0"/>
            <a:r>
              <a:rPr lang="en-US" dirty="0"/>
              <a:t>Text here….</a:t>
            </a:r>
          </a:p>
          <a:p>
            <a:pPr lvl="1"/>
            <a:r>
              <a:rPr lang="en-US" sz="2400" dirty="0"/>
              <a:t>test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284" y="1484784"/>
            <a:ext cx="11233355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Here…</a:t>
            </a:r>
          </a:p>
        </p:txBody>
      </p:sp>
    </p:spTree>
    <p:extLst>
      <p:ext uri="{BB962C8B-B14F-4D97-AF65-F5344CB8AC3E}">
        <p14:creationId xmlns:p14="http://schemas.microsoft.com/office/powerpoint/2010/main" val="404344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/12 Warw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26" y="4725144"/>
            <a:ext cx="8737037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5301952"/>
            <a:ext cx="8737037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5949280"/>
            <a:ext cx="1113723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6237312"/>
            <a:ext cx="1113723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727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/12 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81" y="5949280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81" y="6237312"/>
            <a:ext cx="11233248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27381" y="4365104"/>
            <a:ext cx="11233248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27448" y="4941912"/>
            <a:ext cx="11233248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63864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15" y="4365104"/>
            <a:ext cx="8064896" cy="6488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EC4C1B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Add Title Text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4941912"/>
            <a:ext cx="8064896" cy="64807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Sub Title Text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27315" y="5949280"/>
            <a:ext cx="806489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Department name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27315" y="6237312"/>
            <a:ext cx="8064896" cy="4320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30323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9104298" y="4653137"/>
            <a:ext cx="2656033" cy="2016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821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0" r:id="rId2"/>
    <p:sldLayoutId id="2147483738" r:id="rId3"/>
    <p:sldLayoutId id="214748373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7"/>
            <a:ext cx="12192000" cy="68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8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9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3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3_W_line_burnt_orange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21920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02" r:id="rId2"/>
    <p:sldLayoutId id="2147483703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8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4"/>
            <a:ext cx="12192000" cy="5900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0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1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FAC01-77A8-4A94-AEE5-B3249D523D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66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36" r:id="rId12"/>
    <p:sldLayoutId id="214748373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7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41E1B-515C-4D65-A2E6-CEEAF7924F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1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41E1B-515C-4D65-A2E6-CEEAF7924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8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2" r:id="rId4"/>
    <p:sldLayoutId id="2147483773" r:id="rId5"/>
    <p:sldLayoutId id="2147483774" r:id="rId6"/>
    <p:sldLayoutId id="21474837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7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4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0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7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0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warwick.ac.uk/services/library/staff/research-data/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hyperlink" Target="https://moodle.warwick.ac.uk/course/view.php?id=44500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11" Type="http://schemas.openxmlformats.org/officeDocument/2006/relationships/hyperlink" Target="https://wrap.warwick.ac.uk/" TargetMode="External"/><Relationship Id="rId5" Type="http://schemas.openxmlformats.org/officeDocument/2006/relationships/image" Target="../media/image32.jpg"/><Relationship Id="rId10" Type="http://schemas.openxmlformats.org/officeDocument/2006/relationships/hyperlink" Target="https://warwick.ac.uk/services/ris/research_integrity/code_of_practice_and_policies/research_code_of_practice/datacollection_retention/research_data_mgt_policy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co.org.uk/for-organisations/guide-to-data-protection/guide-to-the-general-data-protection-regulation-gdpr/lawful-basis-for-processing/special-category-data/" TargetMode="External"/><Relationship Id="rId2" Type="http://schemas.openxmlformats.org/officeDocument/2006/relationships/hyperlink" Target="https://ico.org.uk/for-organisations/guide-to-data-protection/guide-to-the-general-data-protection-regulation-gdpr/key-definitions/what-is-personal-data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arwick.ac.uk/services/library/staff/research-data/safepo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nstagram.com/p/BexcDVGHZLm2vZsQd7MDPopg_jQ2XZOxoah0EM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arwick.ac.uk/lib-researchers/research-data/" TargetMode="External"/><Relationship Id="rId2" Type="http://schemas.openxmlformats.org/officeDocument/2006/relationships/hyperlink" Target="mailto:ishwar.kapoor@warwick.ac.uk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arwick.ac.uk/fac/sci/med/" TargetMode="External"/><Relationship Id="rId13" Type="http://schemas.openxmlformats.org/officeDocument/2006/relationships/hyperlink" Target="https://warwick.ac.uk/services/library/staff/research-support" TargetMode="External"/><Relationship Id="rId3" Type="http://schemas.openxmlformats.org/officeDocument/2006/relationships/hyperlink" Target="https://warwick.ac.uk/services/od/" TargetMode="External"/><Relationship Id="rId7" Type="http://schemas.openxmlformats.org/officeDocument/2006/relationships/hyperlink" Target="https://www.wbs.ac.uk/" TargetMode="External"/><Relationship Id="rId12" Type="http://schemas.openxmlformats.org/officeDocument/2006/relationships/hyperlink" Target="https://warwick.ac.uk/services/its/" TargetMode="External"/><Relationship Id="rId17" Type="http://schemas.openxmlformats.org/officeDocument/2006/relationships/hyperlink" Target="https://warwick.ac.uk/services/gov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arwick.ac.uk/services/ri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arwick.ac.uk/fac/sci/wmg/" TargetMode="External"/><Relationship Id="rId11" Type="http://schemas.openxmlformats.org/officeDocument/2006/relationships/hyperlink" Target="https://warwick.ac.uk/services/library/pghub/team/" TargetMode="External"/><Relationship Id="rId5" Type="http://schemas.openxmlformats.org/officeDocument/2006/relationships/hyperlink" Target="https://warwick.ac.uk/services/skills/" TargetMode="External"/><Relationship Id="rId15" Type="http://schemas.openxmlformats.org/officeDocument/2006/relationships/hyperlink" Target="https://warwick.ac.uk/services/legalandcomplianceservices/" TargetMode="External"/><Relationship Id="rId10" Type="http://schemas.openxmlformats.org/officeDocument/2006/relationships/hyperlink" Target="https://warwick.ac.uk/services/library/mrc/" TargetMode="External"/><Relationship Id="rId4" Type="http://schemas.openxmlformats.org/officeDocument/2006/relationships/hyperlink" Target="https://warwick.ac.uk/services/dc/" TargetMode="External"/><Relationship Id="rId9" Type="http://schemas.openxmlformats.org/officeDocument/2006/relationships/hyperlink" Target="https://warwick.ac.uk/services/library/subjects/academic-support-librarians/" TargetMode="External"/><Relationship Id="rId14" Type="http://schemas.openxmlformats.org/officeDocument/2006/relationships/hyperlink" Target="https://warwick.ac.uk/services/sim/abou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arwick.ac.uk/services/library/staff/research-data/data-management-planning/data-management-plans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68627B-7623-4EBB-A2B3-E619D5A96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382" y="4292352"/>
            <a:ext cx="11473274" cy="648816"/>
          </a:xfrm>
        </p:spPr>
        <p:txBody>
          <a:bodyPr/>
          <a:lstStyle/>
          <a:p>
            <a:r>
              <a:rPr lang="en-GB" b="1" dirty="0"/>
              <a:t>Research Data Action Group at Warwick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4C07C-EE7E-4E32-8DC8-E26F79B7E1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049" y="5732512"/>
            <a:ext cx="11233181" cy="432048"/>
          </a:xfrm>
        </p:spPr>
        <p:txBody>
          <a:bodyPr/>
          <a:lstStyle/>
          <a:p>
            <a:r>
              <a:rPr lang="en-GB" sz="2400" b="1" dirty="0"/>
              <a:t>Dr Ishwar Kapoor, Research Data Officer, The Library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FD858-BE05-46DA-8DF6-BC21A3CCB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049" y="6020544"/>
            <a:ext cx="11233181" cy="432048"/>
          </a:xfrm>
        </p:spPr>
        <p:txBody>
          <a:bodyPr/>
          <a:lstStyle/>
          <a:p>
            <a:r>
              <a:rPr lang="en-GB" sz="2400" b="1" dirty="0"/>
              <a:t>9 September 2022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8BCB918-717F-4080-B6BB-274CF1EB454F}"/>
              </a:ext>
            </a:extLst>
          </p:cNvPr>
          <p:cNvSpPr txBox="1">
            <a:spLocks/>
          </p:cNvSpPr>
          <p:nvPr/>
        </p:nvSpPr>
        <p:spPr>
          <a:xfrm>
            <a:off x="533372" y="4832040"/>
            <a:ext cx="6930780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Redefining Engagement – The Mercian Collaboration Conference 2022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1724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3D0FF7-730B-448F-9E48-E9EB097B2FE2}"/>
              </a:ext>
            </a:extLst>
          </p:cNvPr>
          <p:cNvSpPr txBox="1">
            <a:spLocks/>
          </p:cNvSpPr>
          <p:nvPr/>
        </p:nvSpPr>
        <p:spPr>
          <a:xfrm>
            <a:off x="0" y="571386"/>
            <a:ext cx="6240016" cy="61244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EC4C1B"/>
                </a:solidFill>
              </a:rPr>
              <a:t>RDM: Current risks and challenges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5EB347EF-1E32-4E23-9D9D-3ABCE389DAC3}"/>
              </a:ext>
            </a:extLst>
          </p:cNvPr>
          <p:cNvSpPr txBox="1"/>
          <p:nvPr/>
        </p:nvSpPr>
        <p:spPr>
          <a:xfrm>
            <a:off x="146051" y="1412776"/>
            <a:ext cx="1195332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Compliance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UKRI funders expect HEI to be monitoring against their policies. Threat of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withdrawal of funding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potentially at institutional level - if a funded researcher is non-compliant with a specific policy.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very difficult to assess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4127BD04-73CD-48B1-9598-C7967C200C28}"/>
              </a:ext>
            </a:extLst>
          </p:cNvPr>
          <p:cNvSpPr txBox="1"/>
          <p:nvPr/>
        </p:nvSpPr>
        <p:spPr>
          <a:xfrm>
            <a:off x="146051" y="2627174"/>
            <a:ext cx="1195332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loss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Research data at risk if not suitably secured.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84FF0EE-2AAD-4EE1-9D38-7DBCCA9D5AE7}"/>
              </a:ext>
            </a:extLst>
          </p:cNvPr>
          <p:cNvSpPr txBox="1"/>
          <p:nvPr/>
        </p:nvSpPr>
        <p:spPr>
          <a:xfrm>
            <a:off x="132766" y="3146587"/>
            <a:ext cx="1195332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leakage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Inadequate planning could lead to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IPR risk, GDPR fines and reputational loss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640BF543-7EC9-4B78-9A88-2858DEF9B5CD}"/>
              </a:ext>
            </a:extLst>
          </p:cNvPr>
          <p:cNvSpPr txBox="1"/>
          <p:nvPr/>
        </p:nvSpPr>
        <p:spPr>
          <a:xfrm>
            <a:off x="116098" y="3695339"/>
            <a:ext cx="1195332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validation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Reputational risks if papers have to be retracted due to lack of data.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AC8F7EF-5A6E-4C75-A090-CA09D69D999B}"/>
              </a:ext>
            </a:extLst>
          </p:cNvPr>
          <p:cNvSpPr txBox="1"/>
          <p:nvPr/>
        </p:nvSpPr>
        <p:spPr>
          <a:xfrm>
            <a:off x="73456" y="4244091"/>
            <a:ext cx="1195332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opportunities missed due to poor or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inadequate Data Management Plans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AB477D79-DE5C-4A55-93E9-C4786A725EFA}"/>
              </a:ext>
            </a:extLst>
          </p:cNvPr>
          <p:cNvSpPr txBox="1"/>
          <p:nvPr/>
        </p:nvSpPr>
        <p:spPr>
          <a:xfrm>
            <a:off x="49508" y="4779148"/>
            <a:ext cx="11953328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Incomplete knowledge by institution of a key asset.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Size, location and nature of research data currently held by the University is difficult to identify or quantify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1214EF1-CB80-40BB-9B22-41852918DDD2}"/>
              </a:ext>
            </a:extLst>
          </p:cNvPr>
          <p:cNvSpPr txBox="1"/>
          <p:nvPr/>
        </p:nvSpPr>
        <p:spPr>
          <a:xfrm>
            <a:off x="1950" y="5641299"/>
            <a:ext cx="11953328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Wasted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researcher time and effort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inefficient data handling systems, data re-creation and missed opportunities of data re-use.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137E80-950F-4670-8844-7AF4DFB2DF0B}"/>
              </a:ext>
            </a:extLst>
          </p:cNvPr>
          <p:cNvSpPr txBox="1"/>
          <p:nvPr/>
        </p:nvSpPr>
        <p:spPr>
          <a:xfrm>
            <a:off x="515380" y="3068132"/>
            <a:ext cx="11161240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EC4C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to Research Data Action Group (RDAG)</a:t>
            </a:r>
            <a:endParaRPr lang="en-GB" sz="2800" b="1" dirty="0">
              <a:solidFill>
                <a:srgbClr val="EC4C1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93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3D0FF7-730B-448F-9E48-E9EB097B2FE2}"/>
              </a:ext>
            </a:extLst>
          </p:cNvPr>
          <p:cNvSpPr txBox="1">
            <a:spLocks/>
          </p:cNvSpPr>
          <p:nvPr/>
        </p:nvSpPr>
        <p:spPr>
          <a:xfrm>
            <a:off x="263347" y="688178"/>
            <a:ext cx="8784981" cy="652590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/>
              <a:t>Research Data Action Group (RDAG): Who are we?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6FB5745-DA33-45B4-8662-D2B08753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356" y="1500106"/>
            <a:ext cx="11520000" cy="3585078"/>
          </a:xfrm>
        </p:spPr>
        <p:txBody>
          <a:bodyPr/>
          <a:lstStyle/>
          <a:p>
            <a:pPr marL="0" indent="0" algn="just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members of RDAG are from different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administrative/academic services specialised in data support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students and staffs across the University:</a:t>
            </a:r>
            <a:endParaRPr lang="en-GB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+mj-lt"/>
            </a:endParaRPr>
          </a:p>
          <a:p>
            <a:pPr algn="just">
              <a:buSzPct val="100000"/>
            </a:pPr>
            <a:r>
              <a:rPr lang="en-GB" sz="2400" dirty="0">
                <a:latin typeface="+mj-lt"/>
              </a:rPr>
              <a:t>The Library (Scholarly Communications and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Records Centre</a:t>
            </a:r>
            <a:r>
              <a:rPr lang="en-GB" sz="2400" dirty="0">
                <a:latin typeface="+mj-lt"/>
              </a:rPr>
              <a:t>)</a:t>
            </a:r>
          </a:p>
          <a:p>
            <a:pPr algn="just">
              <a:buSzPct val="100000"/>
            </a:pPr>
            <a:r>
              <a:rPr lang="en-GB" sz="2400" dirty="0">
                <a:latin typeface="+mj-lt"/>
              </a:rPr>
              <a:t>Information and Digital Group (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</a:rPr>
              <a:t>IDG)/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IT Services 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en-GB" sz="2400" dirty="0">
                <a:latin typeface="+mj-lt"/>
                <a:ea typeface="Calibri" panose="020F0502020204030204" pitchFamily="34" charset="0"/>
              </a:rPr>
              <a:t>ITS)</a:t>
            </a:r>
          </a:p>
          <a:p>
            <a:pPr algn="just">
              <a:buClr>
                <a:schemeClr val="tx1"/>
              </a:buClr>
              <a:buSzPct val="100000"/>
            </a:pP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Research &amp; Impact Services </a:t>
            </a:r>
            <a:r>
              <a:rPr lang="en-GB" sz="2400" dirty="0">
                <a:latin typeface="+mj-lt"/>
              </a:rPr>
              <a:t>(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</a:rPr>
              <a:t>R&amp;IS)</a:t>
            </a:r>
          </a:p>
          <a:p>
            <a:pPr algn="just">
              <a:buClr>
                <a:schemeClr val="tx1"/>
              </a:buClr>
              <a:buSzPct val="100000"/>
            </a:pP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Security and Information Management 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</a:rPr>
              <a:t>(SIM)</a:t>
            </a:r>
          </a:p>
          <a:p>
            <a:pPr algn="just">
              <a:buSzPct val="100000"/>
            </a:pPr>
            <a:r>
              <a:rPr lang="en-GB" sz="2400" dirty="0">
                <a:latin typeface="+mj-lt"/>
                <a:ea typeface="Calibri" panose="020F0502020204030204" pitchFamily="34" charset="0"/>
              </a:rPr>
              <a:t>Academic Departments/</a:t>
            </a:r>
            <a:r>
              <a:rPr lang="en-GB" sz="2400" dirty="0">
                <a:latin typeface="+mj-lt"/>
              </a:rPr>
              <a:t> Research Technology Platforms (</a:t>
            </a:r>
            <a:r>
              <a:rPr lang="en-GB" sz="2400" dirty="0">
                <a:latin typeface="+mj-lt"/>
                <a:ea typeface="Calibri" panose="020F0502020204030204" pitchFamily="34" charset="0"/>
              </a:rPr>
              <a:t>RTPs)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047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3D0FF7-730B-448F-9E48-E9EB097B2FE2}"/>
              </a:ext>
            </a:extLst>
          </p:cNvPr>
          <p:cNvSpPr txBox="1">
            <a:spLocks/>
          </p:cNvSpPr>
          <p:nvPr/>
        </p:nvSpPr>
        <p:spPr>
          <a:xfrm>
            <a:off x="263346" y="688178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RDAG: Aims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6FB5745-DA33-45B4-8662-D2B08753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356" y="1500106"/>
            <a:ext cx="11520000" cy="3729094"/>
          </a:xfrm>
        </p:spPr>
        <p:txBody>
          <a:bodyPr/>
          <a:lstStyle/>
          <a:p>
            <a:pPr marL="0" indent="0" algn="just">
              <a:buNone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Ensure researchers are suitably informed and resourced to:</a:t>
            </a:r>
          </a:p>
          <a:p>
            <a:pPr marL="0" indent="0" algn="just">
              <a:buNone/>
            </a:pPr>
            <a:endParaRPr lang="en-GB" sz="2400" dirty="0">
              <a:latin typeface="Calibri" panose="020F0502020204030204" pitchFamily="34" charset="0"/>
            </a:endParaRPr>
          </a:p>
          <a:p>
            <a:pPr algn="just">
              <a:buSzPct val="10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Enable RDM best practice</a:t>
            </a:r>
          </a:p>
          <a:p>
            <a:pPr algn="just">
              <a:buSzPct val="10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Safeguard research integrity</a:t>
            </a:r>
          </a:p>
          <a:p>
            <a:pPr algn="just">
              <a:buSzPct val="10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Meet funder requirements 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buSzPct val="100000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Information security expectations 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636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137E80-950F-4670-8844-7AF4DFB2DF0B}"/>
              </a:ext>
            </a:extLst>
          </p:cNvPr>
          <p:cNvSpPr txBox="1"/>
          <p:nvPr/>
        </p:nvSpPr>
        <p:spPr>
          <a:xfrm>
            <a:off x="4817858" y="3068132"/>
            <a:ext cx="2556284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EC4C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Milestones</a:t>
            </a:r>
            <a:endParaRPr lang="en-GB" sz="2800" b="1" dirty="0">
              <a:solidFill>
                <a:srgbClr val="EC4C1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30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3D0FF7-730B-448F-9E48-E9EB097B2FE2}"/>
              </a:ext>
            </a:extLst>
          </p:cNvPr>
          <p:cNvSpPr txBox="1">
            <a:spLocks/>
          </p:cNvSpPr>
          <p:nvPr/>
        </p:nvSpPr>
        <p:spPr>
          <a:xfrm>
            <a:off x="263346" y="688178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/>
              <a:t>RDM: University of Warwick Roadmap (2022 - 2026)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6FB5745-DA33-45B4-8662-D2B08753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356" y="1500106"/>
            <a:ext cx="11520000" cy="394511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RDAG has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collaboratively worked on the 6 sub-groups of the RDM Roadmap (2022 – 2026)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put forward the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RDM Roadmap objectives into action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University/funder policy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management planning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Skills training &amp; consultancy,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infrastructures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submission/cataloguing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Publishing and digital preservation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5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8B93B98-164B-4862-8C58-93A01BAB9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45" y="1717712"/>
            <a:ext cx="2068373" cy="954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F6A41-F5AF-4222-8318-BA0E79754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39"/>
          <a:stretch/>
        </p:blipFill>
        <p:spPr>
          <a:xfrm>
            <a:off x="4542145" y="3095764"/>
            <a:ext cx="3570080" cy="15236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D69B98-51C9-4EBF-BBE9-C62C045C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96" y="3573016"/>
            <a:ext cx="4176464" cy="2775732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3" name="Picture 1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C8651CC8-8967-45F6-9FD6-76501DD17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68" y="4839813"/>
            <a:ext cx="4176464" cy="19286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95AC21F2-2741-4E1D-9994-079B9B9C2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t="14979" r="1829" b="25171"/>
          <a:stretch/>
        </p:blipFill>
        <p:spPr>
          <a:xfrm>
            <a:off x="9840416" y="4820633"/>
            <a:ext cx="1435596" cy="19483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 descr="A garden of flower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098EC69D-E9FD-4A48-8710-CE2BC33C6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9" y="799771"/>
            <a:ext cx="4475399" cy="20650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B7FE72-5F0E-4A52-8629-6E1FE45DD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62" y="2274904"/>
            <a:ext cx="4184157" cy="1154096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7" name="Picture 16" descr="A picture containing text, television, indoor, screen&#10;&#10;Description automatically generated">
            <a:extLst>
              <a:ext uri="{FF2B5EF4-FFF2-40B4-BE49-F238E27FC236}">
                <a16:creationId xmlns:a16="http://schemas.microsoft.com/office/drawing/2014/main" id="{6E4AC20B-FEFA-4E1B-9BB4-7FAA874954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0" t="11598" r="31101" b="38483"/>
          <a:stretch/>
        </p:blipFill>
        <p:spPr>
          <a:xfrm>
            <a:off x="9079061" y="3052831"/>
            <a:ext cx="2701007" cy="16720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ED819A5-FC76-8391-291F-1FA1863DCF3A}"/>
              </a:ext>
            </a:extLst>
          </p:cNvPr>
          <p:cNvSpPr txBox="1">
            <a:spLocks/>
          </p:cNvSpPr>
          <p:nvPr/>
        </p:nvSpPr>
        <p:spPr>
          <a:xfrm>
            <a:off x="263346" y="688178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RDM: Where are we?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91242472-2357-608F-2EDF-ED7C21D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4910" y="1315283"/>
            <a:ext cx="4104462" cy="879630"/>
          </a:xfrm>
        </p:spPr>
        <p:txBody>
          <a:bodyPr/>
          <a:lstStyle/>
          <a:p>
            <a:pPr marL="0" indent="0" algn="just">
              <a:buNone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Warwick, basic Research data management (RDM) systems are in place: </a:t>
            </a:r>
            <a:r>
              <a:rPr lang="en-GB" sz="16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policy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repository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basic training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basic advocacy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CA6471-4E02-4981-B4DC-73466F3E7F69}"/>
              </a:ext>
            </a:extLst>
          </p:cNvPr>
          <p:cNvSpPr txBox="1">
            <a:spLocks/>
          </p:cNvSpPr>
          <p:nvPr/>
        </p:nvSpPr>
        <p:spPr>
          <a:xfrm>
            <a:off x="263352" y="2600908"/>
            <a:ext cx="11665296" cy="1656184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b="1" dirty="0"/>
              <a:t>As a member of the University’s Research Ethics Committees (BSREC and HSSREC)…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54205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E39C521-7584-4855-94AE-8B96BF21BED5}"/>
              </a:ext>
            </a:extLst>
          </p:cNvPr>
          <p:cNvSpPr txBox="1">
            <a:spLocks/>
          </p:cNvSpPr>
          <p:nvPr/>
        </p:nvSpPr>
        <p:spPr>
          <a:xfrm>
            <a:off x="32730" y="564556"/>
            <a:ext cx="9480376" cy="629402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Researchers RDM awareness falls into three categories</a:t>
            </a:r>
            <a:endParaRPr lang="en-GB" sz="5400" b="1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DA34D4F-5592-46B3-91FC-DD004D149940}"/>
              </a:ext>
            </a:extLst>
          </p:cNvPr>
          <p:cNvSpPr>
            <a:spLocks noGrp="1"/>
          </p:cNvSpPr>
          <p:nvPr/>
        </p:nvSpPr>
        <p:spPr>
          <a:xfrm>
            <a:off x="32730" y="1193958"/>
            <a:ext cx="11880000" cy="816360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Researchers are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aware of the best practices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RDM and have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followed proper guidelines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while preparing the RDM section of their ethics application</a:t>
            </a:r>
            <a:endParaRPr lang="en-GB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C65DF-C747-4580-BE24-E101AB8A9AF0}"/>
              </a:ext>
            </a:extLst>
          </p:cNvPr>
          <p:cNvSpPr txBox="1"/>
          <p:nvPr/>
        </p:nvSpPr>
        <p:spPr>
          <a:xfrm>
            <a:off x="47328" y="2102698"/>
            <a:ext cx="118093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Researchers have a good basic awareness of research data good practice but have not had to engage with research data management in a formal way, such as through the production of a DMP for a funder. There may be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missing information on the RDM section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their ethics application, including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data file type and size, data retention periods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etc. These researchers would benefit from a short discussion with the Research Data Team to guide them through the various data requirements. This is the most common group.</a:t>
            </a:r>
            <a:endParaRPr lang="en-GB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0DEED-E829-409D-A130-7587BCF94C89}"/>
              </a:ext>
            </a:extLst>
          </p:cNvPr>
          <p:cNvSpPr txBox="1"/>
          <p:nvPr/>
        </p:nvSpPr>
        <p:spPr>
          <a:xfrm>
            <a:off x="47328" y="4305748"/>
            <a:ext cx="11880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Researchers may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 missed significant information about research data on the RDM section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their ethics application or not followed RDM guidelines. This might include, for example, the usage of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unauthorised software or cloud services for analysis of research data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(especially where </a:t>
            </a:r>
            <a:r>
              <a:rPr lang="en-GB" sz="2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personal data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 </a:t>
            </a:r>
            <a:r>
              <a:rPr lang="en-GB" sz="2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special category data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involved) or </a:t>
            </a:r>
            <a:r>
              <a:rPr lang="en-GB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lack of clarity about the methodology for data collection and analysis behind collection and analysis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The practices of this group pose the greatest risk to the University and these researchers should be referred to the Research Data service for training and discussion about their projects.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60512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FF34D48-D0B8-D161-5129-FE373E852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4489" r="7234" b="2851"/>
          <a:stretch/>
        </p:blipFill>
        <p:spPr>
          <a:xfrm>
            <a:off x="3477692" y="639000"/>
            <a:ext cx="5236616" cy="5580000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6173CB14-C588-6F4F-E0BB-C5BFA988A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" y="764704"/>
            <a:ext cx="3375375" cy="1080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DB0D66-3D64-4E70-72F0-9BC3D026D999}"/>
              </a:ext>
            </a:extLst>
          </p:cNvPr>
          <p:cNvSpPr txBox="1"/>
          <p:nvPr/>
        </p:nvSpPr>
        <p:spPr>
          <a:xfrm>
            <a:off x="2801315" y="6309320"/>
            <a:ext cx="658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https://warwick.ac.uk/services/library/staff/research-data/safepod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451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35357" y="1500106"/>
            <a:ext cx="5142505" cy="3657086"/>
          </a:xfrm>
        </p:spPr>
        <p:txBody>
          <a:bodyPr/>
          <a:lstStyle/>
          <a:p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The University’s Research Data Officer at the Library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Provide support to university members in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planning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,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managing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and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preserving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their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research data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in the light of the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University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and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funding body policies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and to advise on all aspects of </a:t>
            </a:r>
            <a:r>
              <a:rPr lang="en-GB" sz="2000" b="1" dirty="0">
                <a:effectLst/>
                <a:latin typeface="+mj-lt"/>
                <a:ea typeface="DengXian" panose="02010600030101010101" pitchFamily="2" charset="-122"/>
              </a:rPr>
              <a:t>open research data</a:t>
            </a:r>
            <a:r>
              <a:rPr lang="en-GB" sz="2000" dirty="0">
                <a:effectLst/>
                <a:latin typeface="+mj-lt"/>
                <a:ea typeface="DengXian" panose="02010600030101010101" pitchFamily="2" charset="-122"/>
              </a:rPr>
              <a:t> (including its reuse)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Before the above role, PhD and researcher in Engineering at Warwick (WMG) specialised in lightweight automotive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3346" y="688178"/>
            <a:ext cx="11233257" cy="648816"/>
          </a:xfrm>
        </p:spPr>
        <p:txBody>
          <a:bodyPr/>
          <a:lstStyle/>
          <a:p>
            <a:r>
              <a:rPr lang="en-GB" b="1" dirty="0"/>
              <a:t>Who am 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B79EC-620B-4C8B-B963-90FD6836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008" y="1500106"/>
            <a:ext cx="6244634" cy="46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FCD2C21-9A5A-4C37-B775-44A9E1920376}"/>
              </a:ext>
            </a:extLst>
          </p:cNvPr>
          <p:cNvSpPr txBox="1">
            <a:spLocks/>
          </p:cNvSpPr>
          <p:nvPr/>
        </p:nvSpPr>
        <p:spPr>
          <a:xfrm>
            <a:off x="5584788" y="6237312"/>
            <a:ext cx="6244634" cy="414332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000" dirty="0">
                <a:latin typeface="+mj-lt"/>
              </a:rPr>
              <a:t>The Library, photo taken in February 2018 </a:t>
            </a:r>
            <a:r>
              <a:rPr lang="en-GB" sz="2000" b="1" dirty="0">
                <a:latin typeface="+mj-lt"/>
                <a:hlinkClick r:id="rId4"/>
              </a:rPr>
              <a:t>@</a:t>
            </a:r>
            <a:r>
              <a:rPr lang="en-GB" sz="2000" b="1" dirty="0">
                <a:hlinkClick r:id="rId4"/>
              </a:rPr>
              <a:t>ishwarkapoor</a:t>
            </a:r>
            <a:r>
              <a:rPr lang="en-GB" sz="2000" b="1" dirty="0">
                <a:latin typeface="+mj-lt"/>
                <a:hlinkClick r:id="rId4"/>
              </a:rPr>
              <a:t> 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191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35360" y="2564904"/>
            <a:ext cx="8784976" cy="316835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Dr Ishwar Kapoor</a:t>
            </a:r>
          </a:p>
          <a:p>
            <a:pPr marL="0" indent="0">
              <a:buNone/>
            </a:pPr>
            <a:r>
              <a:rPr lang="en-GB" b="1" dirty="0"/>
              <a:t>Research Data Officer</a:t>
            </a:r>
          </a:p>
          <a:p>
            <a:pPr marL="0" indent="0">
              <a:buNone/>
            </a:pPr>
            <a:r>
              <a:rPr lang="en-GB" b="1" dirty="0"/>
              <a:t>The Library</a:t>
            </a:r>
          </a:p>
          <a:p>
            <a:pPr marL="0" indent="0">
              <a:buNone/>
            </a:pPr>
            <a:r>
              <a:rPr lang="en-GB" b="1" dirty="0"/>
              <a:t>The University of Warwick, UK</a:t>
            </a:r>
          </a:p>
          <a:p>
            <a:pPr marL="0" indent="0">
              <a:buNone/>
            </a:pPr>
            <a:r>
              <a:rPr lang="en-GB" b="1" dirty="0">
                <a:hlinkClick r:id="rId2"/>
              </a:rPr>
              <a:t>ishwar.kapoor@warwick.ac.uk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b="1" dirty="0">
                <a:hlinkClick r:id="rId3"/>
              </a:rPr>
              <a:t>http://warwick.ac.uk/lib-researchers/research-data/</a:t>
            </a:r>
            <a:r>
              <a:rPr lang="en-GB" b="1" dirty="0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5CF3A1-F836-4FD8-87AF-C53ABDA78B1F}"/>
              </a:ext>
            </a:extLst>
          </p:cNvPr>
          <p:cNvSpPr txBox="1">
            <a:spLocks/>
          </p:cNvSpPr>
          <p:nvPr/>
        </p:nvSpPr>
        <p:spPr>
          <a:xfrm>
            <a:off x="164111" y="690489"/>
            <a:ext cx="11880000" cy="650280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46682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A99D7206-3020-4B24-A319-ECD4C8C8D331}"/>
              </a:ext>
            </a:extLst>
          </p:cNvPr>
          <p:cNvSpPr/>
          <p:nvPr/>
        </p:nvSpPr>
        <p:spPr>
          <a:xfrm>
            <a:off x="5196000" y="5013176"/>
            <a:ext cx="1800000" cy="1800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University members  (students and staffs)</a:t>
            </a:r>
            <a:endParaRPr lang="en-GB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07F250-C789-4F2E-A67C-12702BCD2686}"/>
              </a:ext>
            </a:extLst>
          </p:cNvPr>
          <p:cNvSpPr/>
          <p:nvPr/>
        </p:nvSpPr>
        <p:spPr>
          <a:xfrm>
            <a:off x="407368" y="1472310"/>
            <a:ext cx="3348000" cy="1656184"/>
          </a:xfrm>
          <a:prstGeom prst="rect">
            <a:avLst/>
          </a:prstGeom>
          <a:solidFill>
            <a:srgbClr val="F418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INFRASTRUCTURE SUPPORT</a:t>
            </a:r>
            <a:endParaRPr lang="en-GB" sz="28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DB696-EBB7-4CA6-9833-9541B1B3E00B}"/>
              </a:ext>
            </a:extLst>
          </p:cNvPr>
          <p:cNvSpPr/>
          <p:nvPr/>
        </p:nvSpPr>
        <p:spPr>
          <a:xfrm>
            <a:off x="8432932" y="1649091"/>
            <a:ext cx="3348000" cy="1347861"/>
          </a:xfrm>
          <a:prstGeom prst="rect">
            <a:avLst/>
          </a:prstGeom>
          <a:solidFill>
            <a:srgbClr val="EC4C1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RESEARCH ETHICS SUPPORT</a:t>
            </a:r>
            <a:endParaRPr lang="en-GB" sz="28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1CCA0F-8C3E-45CC-A423-83152C10A7DB}"/>
              </a:ext>
            </a:extLst>
          </p:cNvPr>
          <p:cNvSpPr/>
          <p:nvPr/>
        </p:nvSpPr>
        <p:spPr>
          <a:xfrm>
            <a:off x="3994658" y="611163"/>
            <a:ext cx="4202685" cy="165618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LEGAL SUPPORT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E77CEF-D94E-4EEF-AD2E-DF9BFB5CA5E1}"/>
              </a:ext>
            </a:extLst>
          </p:cNvPr>
          <p:cNvSpPr/>
          <p:nvPr/>
        </p:nvSpPr>
        <p:spPr>
          <a:xfrm>
            <a:off x="8440098" y="3570395"/>
            <a:ext cx="3348000" cy="3026958"/>
          </a:xfrm>
          <a:prstGeom prst="rect">
            <a:avLst/>
          </a:prstGeom>
          <a:solidFill>
            <a:srgbClr val="B97E1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POLICY SUPPORT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5CC9978-9AD6-4DE8-8CB8-9BACC3F27E04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Research Data Officer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87E46D-418A-4048-9C40-01561FD4FED1}"/>
              </a:ext>
            </a:extLst>
          </p:cNvPr>
          <p:cNvCxnSpPr>
            <a:cxnSpLocks/>
          </p:cNvCxnSpPr>
          <p:nvPr/>
        </p:nvCxnSpPr>
        <p:spPr>
          <a:xfrm>
            <a:off x="3994658" y="2529000"/>
            <a:ext cx="1080000" cy="72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2210B1-3C94-4B58-A290-935EC0900366}"/>
              </a:ext>
            </a:extLst>
          </p:cNvPr>
          <p:cNvCxnSpPr>
            <a:cxnSpLocks/>
          </p:cNvCxnSpPr>
          <p:nvPr/>
        </p:nvCxnSpPr>
        <p:spPr>
          <a:xfrm flipV="1">
            <a:off x="7114244" y="2529000"/>
            <a:ext cx="1080000" cy="72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EB5A2D-E006-47BB-AD1B-C15A86204D95}"/>
              </a:ext>
            </a:extLst>
          </p:cNvPr>
          <p:cNvCxnSpPr>
            <a:cxnSpLocks/>
          </p:cNvCxnSpPr>
          <p:nvPr/>
        </p:nvCxnSpPr>
        <p:spPr>
          <a:xfrm flipV="1">
            <a:off x="3994658" y="3757826"/>
            <a:ext cx="1080000" cy="72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BCB7B6-78C0-43CC-ACCC-01A6503D68CA}"/>
              </a:ext>
            </a:extLst>
          </p:cNvPr>
          <p:cNvCxnSpPr>
            <a:cxnSpLocks/>
          </p:cNvCxnSpPr>
          <p:nvPr/>
        </p:nvCxnSpPr>
        <p:spPr>
          <a:xfrm>
            <a:off x="7114244" y="3772001"/>
            <a:ext cx="1080000" cy="72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4B6751F-12E0-4C53-A5FD-F2477A9600D7}"/>
              </a:ext>
            </a:extLst>
          </p:cNvPr>
          <p:cNvSpPr/>
          <p:nvPr/>
        </p:nvSpPr>
        <p:spPr>
          <a:xfrm>
            <a:off x="5914477" y="4383088"/>
            <a:ext cx="363047" cy="576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BC2FD4-9F2E-492D-AFA4-05CF7BC5B253}"/>
              </a:ext>
            </a:extLst>
          </p:cNvPr>
          <p:cNvSpPr/>
          <p:nvPr/>
        </p:nvSpPr>
        <p:spPr>
          <a:xfrm>
            <a:off x="6154705" y="4408955"/>
            <a:ext cx="1673224" cy="4014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Research support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01D2E-C4EA-40B0-BE18-7FA20044E645}"/>
              </a:ext>
            </a:extLst>
          </p:cNvPr>
          <p:cNvSpPr/>
          <p:nvPr/>
        </p:nvSpPr>
        <p:spPr>
          <a:xfrm>
            <a:off x="407368" y="3437045"/>
            <a:ext cx="3348000" cy="3312785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FRONTLINE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BE11D4-5F58-4FB8-8F26-898AF8694A53}"/>
              </a:ext>
            </a:extLst>
          </p:cNvPr>
          <p:cNvSpPr/>
          <p:nvPr/>
        </p:nvSpPr>
        <p:spPr>
          <a:xfrm>
            <a:off x="399509" y="3443045"/>
            <a:ext cx="3348000" cy="3312785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Organisational Development</a:t>
            </a:r>
            <a:r>
              <a:rPr lang="en-GB" sz="18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GB" sz="1800" b="1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Doctoral College</a:t>
            </a:r>
            <a:endParaRPr lang="en-GB" b="1" u="sng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Opportunity</a:t>
            </a:r>
            <a:r>
              <a:rPr lang="en-GB" sz="1800" b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Skills</a:t>
            </a:r>
            <a:endParaRPr lang="en-GB" b="1" u="sng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Academic Departments such as Big </a:t>
            </a:r>
            <a:r>
              <a:rPr lang="en-GB" sz="18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WMG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WBS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WMS</a:t>
            </a: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Support Librarians</a:t>
            </a:r>
            <a:endParaRPr lang="en-GB" sz="18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Modern Records Centre (MRC)</a:t>
            </a:r>
            <a:endParaRPr lang="en-GB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lang="en-GB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mmunity Engagement</a:t>
            </a:r>
            <a:endParaRPr lang="en-GB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Students and RAS research data support requirements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5877F2-537E-4183-B7E6-2AA0653C8DE5}"/>
              </a:ext>
            </a:extLst>
          </p:cNvPr>
          <p:cNvSpPr/>
          <p:nvPr/>
        </p:nvSpPr>
        <p:spPr>
          <a:xfrm>
            <a:off x="403902" y="1463847"/>
            <a:ext cx="3348000" cy="1656184"/>
          </a:xfrm>
          <a:prstGeom prst="rect">
            <a:avLst/>
          </a:prstGeom>
          <a:solidFill>
            <a:srgbClr val="F418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 Services</a:t>
            </a:r>
            <a:endParaRPr lang="en-GB" sz="1800" b="1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E-repositories</a:t>
            </a:r>
            <a:endParaRPr lang="en-GB" b="1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Data sharing and storing options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WRAP development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Software procurement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92453C-BF4D-43F2-B0C4-97327F1C6955}"/>
              </a:ext>
            </a:extLst>
          </p:cNvPr>
          <p:cNvSpPr/>
          <p:nvPr/>
        </p:nvSpPr>
        <p:spPr>
          <a:xfrm>
            <a:off x="3994657" y="611163"/>
            <a:ext cx="4202685" cy="165618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 and Information </a:t>
            </a:r>
            <a:r>
              <a:rPr lang="en-GB" sz="18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Management</a:t>
            </a:r>
            <a:endParaRPr lang="en-GB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GB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GB" sz="18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</a:t>
            </a:r>
            <a:r>
              <a:rPr lang="en-GB" sz="18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Compliance Services</a:t>
            </a:r>
            <a:endParaRPr lang="en-GB" sz="1800" b="1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1800" b="1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Data Protection, GDPR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IPR, Copyright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</a:rPr>
              <a:t>Data Retention policy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AB3669-31DC-4460-9750-6F88756250F4}"/>
              </a:ext>
            </a:extLst>
          </p:cNvPr>
          <p:cNvSpPr/>
          <p:nvPr/>
        </p:nvSpPr>
        <p:spPr>
          <a:xfrm>
            <a:off x="8432932" y="1650066"/>
            <a:ext cx="3348000" cy="1347861"/>
          </a:xfrm>
          <a:prstGeom prst="rect">
            <a:avLst/>
          </a:prstGeom>
          <a:solidFill>
            <a:srgbClr val="EC4C1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 &amp; Impact Services</a:t>
            </a:r>
            <a:endParaRPr lang="en-GB" sz="1800" b="1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b="1" u="sng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Research ethics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Data Management Plan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Funder requirements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B2EE61-519B-42C0-A3FF-3D0771A3EA0D}"/>
              </a:ext>
            </a:extLst>
          </p:cNvPr>
          <p:cNvSpPr/>
          <p:nvPr/>
        </p:nvSpPr>
        <p:spPr>
          <a:xfrm>
            <a:off x="8432932" y="3579958"/>
            <a:ext cx="3348000" cy="3026958"/>
          </a:xfrm>
          <a:prstGeom prst="rect">
            <a:avLst/>
          </a:prstGeom>
          <a:solidFill>
            <a:srgbClr val="B97E1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Governance</a:t>
            </a:r>
            <a:endParaRPr lang="en-GB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GB" sz="1600" b="1" u="sng" dirty="0">
              <a:solidFill>
                <a:schemeClr val="bg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/>
              <a:t>Secretary of </a:t>
            </a: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Open Research Group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Promote awareness of Open Research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Understanding of Open Research issues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Recommendations to Research committee on policy, services and requirements such as Research Data Road Map, Block Grants etc.</a:t>
            </a:r>
          </a:p>
        </p:txBody>
      </p:sp>
    </p:spTree>
    <p:extLst>
      <p:ext uri="{BB962C8B-B14F-4D97-AF65-F5344CB8AC3E}">
        <p14:creationId xmlns:p14="http://schemas.microsoft.com/office/powerpoint/2010/main" val="10151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441358-3EE0-8178-A6EA-6A72F9BFDDBE}"/>
              </a:ext>
            </a:extLst>
          </p:cNvPr>
          <p:cNvSpPr txBox="1">
            <a:spLocks/>
          </p:cNvSpPr>
          <p:nvPr/>
        </p:nvSpPr>
        <p:spPr>
          <a:xfrm>
            <a:off x="263346" y="688178"/>
            <a:ext cx="11233257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EUTOPIA Alliance </a:t>
            </a:r>
            <a:r>
              <a:rPr lang="en-GB" b="1"/>
              <a:t>– RDM</a:t>
            </a:r>
            <a:endParaRPr lang="en-GB" b="1" dirty="0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AB6F664-EE58-6343-09F1-A82E4FC95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852936"/>
            <a:ext cx="3023719" cy="162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A0B6B-77BF-CD3D-E4F2-A07807C0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959" y="1700808"/>
            <a:ext cx="1790700" cy="1095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36CDC-99A7-D9D3-EA38-838BFDDF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424708"/>
            <a:ext cx="1905000" cy="742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01773-262F-B8DD-2C6C-F928613E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3501008"/>
            <a:ext cx="1028700" cy="1047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E5FDB-8F93-092B-C9FB-F26C25478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3664300"/>
            <a:ext cx="1638300" cy="542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13DD3D-1DCA-D331-7901-EDF8352A6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812" y="4797152"/>
            <a:ext cx="1476375" cy="1476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5767E3-E442-45D5-4CB4-DB2220A68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176" y="5218739"/>
            <a:ext cx="2076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0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63352" y="1341512"/>
            <a:ext cx="11520000" cy="4679775"/>
          </a:xfrm>
        </p:spPr>
        <p:txBody>
          <a:bodyPr/>
          <a:lstStyle/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Introduction to Research Data</a:t>
            </a: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Introduction to Research Data Action Group</a:t>
            </a: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Milestones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SzPct val="120000"/>
              <a:buNone/>
              <a:tabLst>
                <a:tab pos="457200" algn="l"/>
              </a:tabLst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i="1" dirty="0">
                <a:latin typeface="+mj-lt"/>
              </a:rPr>
              <a:t>Please make this session as interactive as you wish.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3352" y="692696"/>
            <a:ext cx="8425016" cy="648816"/>
          </a:xfrm>
        </p:spPr>
        <p:txBody>
          <a:bodyPr/>
          <a:lstStyle/>
          <a:p>
            <a:r>
              <a:rPr lang="en-GB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3344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137E80-950F-4670-8844-7AF4DFB2DF0B}"/>
              </a:ext>
            </a:extLst>
          </p:cNvPr>
          <p:cNvSpPr txBox="1"/>
          <p:nvPr/>
        </p:nvSpPr>
        <p:spPr>
          <a:xfrm>
            <a:off x="2801634" y="3068132"/>
            <a:ext cx="658873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EC4C1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to Research Data</a:t>
            </a:r>
            <a:endParaRPr lang="en-GB" sz="2800" b="1" dirty="0">
              <a:solidFill>
                <a:srgbClr val="EC4C1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9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D9BB6F-8431-4E64-B3E3-5D1D1DB778F9}"/>
              </a:ext>
            </a:extLst>
          </p:cNvPr>
          <p:cNvSpPr txBox="1">
            <a:spLocks/>
          </p:cNvSpPr>
          <p:nvPr/>
        </p:nvSpPr>
        <p:spPr>
          <a:xfrm>
            <a:off x="263352" y="692696"/>
            <a:ext cx="8425016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/>
              <a:t>Research Data?</a:t>
            </a:r>
            <a:endParaRPr lang="en-GB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10BB66-B199-448F-AA41-0B7DBA7E42E8}"/>
              </a:ext>
            </a:extLst>
          </p:cNvPr>
          <p:cNvSpPr txBox="1">
            <a:spLocks/>
          </p:cNvSpPr>
          <p:nvPr/>
        </p:nvSpPr>
        <p:spPr>
          <a:xfrm>
            <a:off x="345341" y="1338908"/>
            <a:ext cx="11520000" cy="86942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/>
              <a:t>The smallest building blocks of research, created, observed or collected for analysis to test a research hypothesis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CD79D9-7C4C-4C06-A558-F2BBB5FC704E}"/>
              </a:ext>
            </a:extLst>
          </p:cNvPr>
          <p:cNvSpPr/>
          <p:nvPr/>
        </p:nvSpPr>
        <p:spPr>
          <a:xfrm>
            <a:off x="4098454" y="2369232"/>
            <a:ext cx="4032448" cy="700778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Types of Research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35560D-89A4-4D08-9C29-69529B750898}"/>
              </a:ext>
            </a:extLst>
          </p:cNvPr>
          <p:cNvSpPr/>
          <p:nvPr/>
        </p:nvSpPr>
        <p:spPr>
          <a:xfrm>
            <a:off x="272607" y="3230912"/>
            <a:ext cx="2396938" cy="91143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Analogue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hard copy, surveys, questionaries, lab notebooks etc.)</a:t>
            </a:r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00DD3-AE4E-47F8-93D1-F726CFF7A375}"/>
              </a:ext>
            </a:extLst>
          </p:cNvPr>
          <p:cNvSpPr/>
          <p:nvPr/>
        </p:nvSpPr>
        <p:spPr>
          <a:xfrm>
            <a:off x="573966" y="4476882"/>
            <a:ext cx="2880320" cy="91143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Digital </a:t>
            </a:r>
            <a:r>
              <a:rPr lang="en-GB" sz="1800" dirty="0"/>
              <a:t>(excel spreadsheets, audiotapes, videotapes etc.)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7A6A66-9703-4C6C-81C9-BB5F3A869D3D}"/>
              </a:ext>
            </a:extLst>
          </p:cNvPr>
          <p:cNvSpPr/>
          <p:nvPr/>
        </p:nvSpPr>
        <p:spPr>
          <a:xfrm>
            <a:off x="207502" y="6165304"/>
            <a:ext cx="1459185" cy="489489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/>
              <a:t>Born digital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080ED-25DA-41CD-9B68-F2725889BF12}"/>
              </a:ext>
            </a:extLst>
          </p:cNvPr>
          <p:cNvSpPr/>
          <p:nvPr/>
        </p:nvSpPr>
        <p:spPr>
          <a:xfrm>
            <a:off x="1870110" y="6165304"/>
            <a:ext cx="1584176" cy="489489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/>
              <a:t>Made digital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BA5992-DD02-4221-96F1-B621DEF468AB}"/>
              </a:ext>
            </a:extLst>
          </p:cNvPr>
          <p:cNvCxnSpPr>
            <a:cxnSpLocks/>
          </p:cNvCxnSpPr>
          <p:nvPr/>
        </p:nvCxnSpPr>
        <p:spPr>
          <a:xfrm flipH="1">
            <a:off x="2927648" y="3087947"/>
            <a:ext cx="1064790" cy="5431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529870-852B-4330-95D5-8642D9FB9826}"/>
              </a:ext>
            </a:extLst>
          </p:cNvPr>
          <p:cNvCxnSpPr>
            <a:cxnSpLocks/>
          </p:cNvCxnSpPr>
          <p:nvPr/>
        </p:nvCxnSpPr>
        <p:spPr>
          <a:xfrm flipH="1">
            <a:off x="1813432" y="5485875"/>
            <a:ext cx="200694" cy="463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B95A016-4E3D-4194-A00F-58C0210F9E7C}"/>
              </a:ext>
            </a:extLst>
          </p:cNvPr>
          <p:cNvSpPr/>
          <p:nvPr/>
        </p:nvSpPr>
        <p:spPr>
          <a:xfrm>
            <a:off x="4147802" y="4090872"/>
            <a:ext cx="4102888" cy="972505"/>
          </a:xfrm>
          <a:prstGeom prst="rect">
            <a:avLst/>
          </a:prstGeom>
          <a:solidFill>
            <a:srgbClr val="F418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Primary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sz="1800" dirty="0"/>
              <a:t>generated by the project, for example measurement reading or patient interview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0A56B6-D558-4980-8CAC-DB0133896B4C}"/>
              </a:ext>
            </a:extLst>
          </p:cNvPr>
          <p:cNvSpPr/>
          <p:nvPr/>
        </p:nvSpPr>
        <p:spPr>
          <a:xfrm>
            <a:off x="4633260" y="5464078"/>
            <a:ext cx="4104456" cy="972505"/>
          </a:xfrm>
          <a:prstGeom prst="rect">
            <a:avLst/>
          </a:prstGeom>
          <a:solidFill>
            <a:srgbClr val="F418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Secondary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sz="1800" dirty="0"/>
              <a:t>collected from other sources, for example historical records of weather pattern in between 1940 to 2000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07623E-6B70-4CFF-A526-A1A946AF639E}"/>
              </a:ext>
            </a:extLst>
          </p:cNvPr>
          <p:cNvSpPr/>
          <p:nvPr/>
        </p:nvSpPr>
        <p:spPr>
          <a:xfrm>
            <a:off x="8928319" y="4090872"/>
            <a:ext cx="2520200" cy="54310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Qualitative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sz="1800" dirty="0"/>
              <a:t>image etc.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D39E32-45DC-41F3-907D-91394EBE9D87}"/>
              </a:ext>
            </a:extLst>
          </p:cNvPr>
          <p:cNvSpPr/>
          <p:nvPr/>
        </p:nvSpPr>
        <p:spPr>
          <a:xfrm>
            <a:off x="9380316" y="5063377"/>
            <a:ext cx="2520200" cy="80302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b="1" dirty="0"/>
              <a:t>Quantitative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sz="1800" dirty="0"/>
              <a:t>student’s essay marks etc.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8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00E6-ED88-43D9-AD87-D4583F722913}"/>
              </a:ext>
            </a:extLst>
          </p:cNvPr>
          <p:cNvCxnSpPr>
            <a:cxnSpLocks/>
          </p:cNvCxnSpPr>
          <p:nvPr/>
        </p:nvCxnSpPr>
        <p:spPr>
          <a:xfrm>
            <a:off x="6168008" y="3230912"/>
            <a:ext cx="0" cy="677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972400-0A67-4230-A700-F249F0AEE579}"/>
              </a:ext>
            </a:extLst>
          </p:cNvPr>
          <p:cNvCxnSpPr>
            <a:cxnSpLocks/>
          </p:cNvCxnSpPr>
          <p:nvPr/>
        </p:nvCxnSpPr>
        <p:spPr>
          <a:xfrm>
            <a:off x="8212483" y="3108178"/>
            <a:ext cx="1267893" cy="680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27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D9BB6F-8431-4E64-B3E3-5D1D1DB778F9}"/>
              </a:ext>
            </a:extLst>
          </p:cNvPr>
          <p:cNvSpPr txBox="1">
            <a:spLocks/>
          </p:cNvSpPr>
          <p:nvPr/>
        </p:nvSpPr>
        <p:spPr>
          <a:xfrm>
            <a:off x="177010" y="692696"/>
            <a:ext cx="8425016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/>
              <a:t>Research Data Management (RDM)?</a:t>
            </a:r>
            <a:endParaRPr lang="en-GB" b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A5D769-72EB-45DE-9A80-DFEFC1728CF5}"/>
              </a:ext>
            </a:extLst>
          </p:cNvPr>
          <p:cNvSpPr txBox="1">
            <a:spLocks/>
          </p:cNvSpPr>
          <p:nvPr/>
        </p:nvSpPr>
        <p:spPr>
          <a:xfrm>
            <a:off x="220181" y="1719650"/>
            <a:ext cx="11520000" cy="1354758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1000"/>
              </a:lnSpc>
            </a:pPr>
            <a:r>
              <a:rPr lang="en-GB" dirty="0"/>
              <a:t>Research data management (RDM) means the storage, curation, preservation and provision of continuing access to analogue and digital research data</a:t>
            </a:r>
          </a:p>
          <a:p>
            <a:pPr algn="just">
              <a:lnSpc>
                <a:spcPct val="91000"/>
              </a:lnSpc>
            </a:pPr>
            <a:r>
              <a:rPr lang="en-GB" dirty="0"/>
              <a:t>Easier to conduct research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EF1A0-4089-4990-A0C5-692AF68884CC}"/>
              </a:ext>
            </a:extLst>
          </p:cNvPr>
          <p:cNvSpPr/>
          <p:nvPr/>
        </p:nvSpPr>
        <p:spPr>
          <a:xfrm>
            <a:off x="407368" y="4230980"/>
            <a:ext cx="5196231" cy="792088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1000"/>
              </a:lnSpc>
            </a:pPr>
            <a:r>
              <a:rPr lang="en-GB" sz="2800" b="1" dirty="0"/>
              <a:t>RDM includes activities such as…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E9DBC-136E-4FFE-99E3-30223F793145}"/>
              </a:ext>
            </a:extLst>
          </p:cNvPr>
          <p:cNvSpPr/>
          <p:nvPr/>
        </p:nvSpPr>
        <p:spPr>
          <a:xfrm>
            <a:off x="7464152" y="2595051"/>
            <a:ext cx="3960000" cy="127650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/>
              <a:t>creating backups of your work and controlling who has access to them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490F21-37CC-4465-A95B-099C176F4749}"/>
              </a:ext>
            </a:extLst>
          </p:cNvPr>
          <p:cNvCxnSpPr>
            <a:cxnSpLocks/>
          </p:cNvCxnSpPr>
          <p:nvPr/>
        </p:nvCxnSpPr>
        <p:spPr>
          <a:xfrm>
            <a:off x="5747615" y="4663481"/>
            <a:ext cx="15725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C86CB7A-D823-4A6F-8D6D-E7D45703CDA6}"/>
              </a:ext>
            </a:extLst>
          </p:cNvPr>
          <p:cNvSpPr/>
          <p:nvPr/>
        </p:nvSpPr>
        <p:spPr>
          <a:xfrm>
            <a:off x="7464152" y="4025230"/>
            <a:ext cx="3960000" cy="1276502"/>
          </a:xfrm>
          <a:prstGeom prst="rect">
            <a:avLst/>
          </a:prstGeom>
          <a:solidFill>
            <a:srgbClr val="F418B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/>
              <a:t>choosing file formats that can be opened easily in the future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849B67-28EB-454E-ABB6-637390413949}"/>
              </a:ext>
            </a:extLst>
          </p:cNvPr>
          <p:cNvSpPr/>
          <p:nvPr/>
        </p:nvSpPr>
        <p:spPr>
          <a:xfrm>
            <a:off x="7464152" y="5445224"/>
            <a:ext cx="3960000" cy="127650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/>
              <a:t>describing methodology and keeping track of versions of files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60C320-C576-449E-BC8C-0E0F0021CABB}"/>
              </a:ext>
            </a:extLst>
          </p:cNvPr>
          <p:cNvCxnSpPr>
            <a:cxnSpLocks/>
          </p:cNvCxnSpPr>
          <p:nvPr/>
        </p:nvCxnSpPr>
        <p:spPr>
          <a:xfrm flipV="1">
            <a:off x="5747615" y="3233302"/>
            <a:ext cx="1572521" cy="9157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4186DA-D740-4263-8290-D5B092C9C541}"/>
              </a:ext>
            </a:extLst>
          </p:cNvPr>
          <p:cNvCxnSpPr>
            <a:cxnSpLocks/>
          </p:cNvCxnSpPr>
          <p:nvPr/>
        </p:nvCxnSpPr>
        <p:spPr>
          <a:xfrm>
            <a:off x="5747615" y="5085184"/>
            <a:ext cx="1572521" cy="9982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02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D9BB6F-8431-4E64-B3E3-5D1D1DB778F9}"/>
              </a:ext>
            </a:extLst>
          </p:cNvPr>
          <p:cNvSpPr txBox="1">
            <a:spLocks/>
          </p:cNvSpPr>
          <p:nvPr/>
        </p:nvSpPr>
        <p:spPr>
          <a:xfrm>
            <a:off x="164112" y="690489"/>
            <a:ext cx="8425016" cy="648816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EC4C1B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ea typeface="Times New Roman" panose="02020603050405020304" pitchFamily="18" charset="0"/>
                <a:cs typeface="Calibri" panose="020F0502020204030204" pitchFamily="34" charset="0"/>
              </a:rPr>
              <a:t>Research Data Lifecycle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9C83C-FC01-42EC-8A68-3088952ACD2D}"/>
              </a:ext>
            </a:extLst>
          </p:cNvPr>
          <p:cNvSpPr txBox="1"/>
          <p:nvPr/>
        </p:nvSpPr>
        <p:spPr>
          <a:xfrm>
            <a:off x="234207" y="1339305"/>
            <a:ext cx="5784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Where are you?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F22BB5-8628-46C1-9CEE-FC3E7FD07A8F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908311" y="1174520"/>
            <a:ext cx="342674" cy="395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9EBC19-A135-4EF6-8830-430FF6589EB3}"/>
              </a:ext>
            </a:extLst>
          </p:cNvPr>
          <p:cNvSpPr txBox="1"/>
          <p:nvPr/>
        </p:nvSpPr>
        <p:spPr>
          <a:xfrm>
            <a:off x="6528048" y="651300"/>
            <a:ext cx="276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Plan starts here!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02B3A0-45B4-4C34-97FA-AFD550107CEF}"/>
              </a:ext>
            </a:extLst>
          </p:cNvPr>
          <p:cNvSpPr txBox="1"/>
          <p:nvPr/>
        </p:nvSpPr>
        <p:spPr>
          <a:xfrm>
            <a:off x="7418006" y="6602284"/>
            <a:ext cx="37444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900" dirty="0"/>
              <a:t>Credits </a:t>
            </a:r>
            <a:r>
              <a:rPr lang="en-GB" sz="900" dirty="0">
                <a:hlinkClick r:id="rId2"/>
              </a:rPr>
              <a:t>Data management plans, The Library, The University of Warwick, UK</a:t>
            </a:r>
            <a:r>
              <a:rPr lang="en-GB" sz="9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7E2CA9-5B4A-12D1-5CD1-190B66B57577}"/>
              </a:ext>
            </a:extLst>
          </p:cNvPr>
          <p:cNvSpPr/>
          <p:nvPr/>
        </p:nvSpPr>
        <p:spPr>
          <a:xfrm>
            <a:off x="8323409" y="1483049"/>
            <a:ext cx="2088000" cy="100811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created/collected/</a:t>
            </a:r>
          </a:p>
          <a:p>
            <a:pPr algn="ctr"/>
            <a:r>
              <a:rPr lang="en-GB" dirty="0"/>
              <a:t>observed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46BA81-6398-AD5E-3C89-3FDFED9B61F9}"/>
              </a:ext>
            </a:extLst>
          </p:cNvPr>
          <p:cNvSpPr/>
          <p:nvPr/>
        </p:nvSpPr>
        <p:spPr>
          <a:xfrm rot="3050658">
            <a:off x="10991862" y="2124141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33EA5E-1ABF-896E-CE14-68F8A933B094}"/>
              </a:ext>
            </a:extLst>
          </p:cNvPr>
          <p:cNvSpPr/>
          <p:nvPr/>
        </p:nvSpPr>
        <p:spPr>
          <a:xfrm>
            <a:off x="9912424" y="2962683"/>
            <a:ext cx="2088232" cy="61033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processed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5B1888-7FB2-3456-4620-AE890D4F7A8A}"/>
              </a:ext>
            </a:extLst>
          </p:cNvPr>
          <p:cNvSpPr/>
          <p:nvPr/>
        </p:nvSpPr>
        <p:spPr>
          <a:xfrm>
            <a:off x="9912424" y="4546859"/>
            <a:ext cx="2088232" cy="61033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analysed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17DB23-1D5B-B698-A9C2-382786EA6F73}"/>
              </a:ext>
            </a:extLst>
          </p:cNvPr>
          <p:cNvSpPr/>
          <p:nvPr/>
        </p:nvSpPr>
        <p:spPr>
          <a:xfrm>
            <a:off x="8323177" y="5862344"/>
            <a:ext cx="2088232" cy="610333"/>
          </a:xfrm>
          <a:prstGeom prst="rect">
            <a:avLst/>
          </a:prstGeom>
          <a:solidFill>
            <a:srgbClr val="F418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published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1287A-21E4-FDFE-715F-E32FF4828DEC}"/>
              </a:ext>
            </a:extLst>
          </p:cNvPr>
          <p:cNvSpPr/>
          <p:nvPr/>
        </p:nvSpPr>
        <p:spPr>
          <a:xfrm>
            <a:off x="6672064" y="4546858"/>
            <a:ext cx="2088232" cy="61033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archived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A94646-31EB-63D9-B924-AA3867C90D79}"/>
              </a:ext>
            </a:extLst>
          </p:cNvPr>
          <p:cNvSpPr/>
          <p:nvPr/>
        </p:nvSpPr>
        <p:spPr>
          <a:xfrm>
            <a:off x="6657238" y="2993480"/>
            <a:ext cx="2088232" cy="6103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reused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4B63D6E-975F-2966-D28F-CE4E1360D538}"/>
              </a:ext>
            </a:extLst>
          </p:cNvPr>
          <p:cNvSpPr/>
          <p:nvPr/>
        </p:nvSpPr>
        <p:spPr>
          <a:xfrm rot="7260708">
            <a:off x="11330802" y="3926548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079F8EF-21D0-B15F-70D8-DAABF2B25F57}"/>
              </a:ext>
            </a:extLst>
          </p:cNvPr>
          <p:cNvSpPr/>
          <p:nvPr/>
        </p:nvSpPr>
        <p:spPr>
          <a:xfrm rot="7260708">
            <a:off x="10518767" y="5631755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1F2D68-3B89-2960-78DA-C8F5DF3B43A3}"/>
              </a:ext>
            </a:extLst>
          </p:cNvPr>
          <p:cNvSpPr/>
          <p:nvPr/>
        </p:nvSpPr>
        <p:spPr>
          <a:xfrm rot="13810880">
            <a:off x="7485641" y="5594960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BD66B50-D88E-F77E-6DE8-255AC10235A7}"/>
              </a:ext>
            </a:extLst>
          </p:cNvPr>
          <p:cNvSpPr/>
          <p:nvPr/>
        </p:nvSpPr>
        <p:spPr>
          <a:xfrm rot="14907214">
            <a:off x="6783992" y="3926546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78BB84C-4866-2B31-8718-C127FC0F44B6}"/>
              </a:ext>
            </a:extLst>
          </p:cNvPr>
          <p:cNvSpPr/>
          <p:nvPr/>
        </p:nvSpPr>
        <p:spPr>
          <a:xfrm rot="18252536">
            <a:off x="7023208" y="2225630"/>
            <a:ext cx="745942" cy="2667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9FF833-AD3B-E675-1908-CE155598DC6B}"/>
              </a:ext>
            </a:extLst>
          </p:cNvPr>
          <p:cNvSpPr txBox="1"/>
          <p:nvPr/>
        </p:nvSpPr>
        <p:spPr>
          <a:xfrm>
            <a:off x="234207" y="1862525"/>
            <a:ext cx="5784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What questions need to be thought about at each stage?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A15C19-3168-746D-8D89-64180354D643}"/>
              </a:ext>
            </a:extLst>
          </p:cNvPr>
          <p:cNvSpPr txBox="1"/>
          <p:nvPr/>
        </p:nvSpPr>
        <p:spPr>
          <a:xfrm>
            <a:off x="234626" y="2710963"/>
            <a:ext cx="60778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Data creation - What data will you produce?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3AB554-8A11-B1A3-E5A4-9FD021C1A6F3}"/>
              </a:ext>
            </a:extLst>
          </p:cNvPr>
          <p:cNvSpPr txBox="1"/>
          <p:nvPr/>
        </p:nvSpPr>
        <p:spPr>
          <a:xfrm>
            <a:off x="234205" y="3610481"/>
            <a:ext cx="57849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Data processing and analysis - How will you look after your data once it has been created/gathered?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1F76A7-FE30-4F89-A4C6-02889C58FFCA}"/>
              </a:ext>
            </a:extLst>
          </p:cNvPr>
          <p:cNvSpPr txBox="1"/>
          <p:nvPr/>
        </p:nvSpPr>
        <p:spPr>
          <a:xfrm>
            <a:off x="234205" y="4919040"/>
            <a:ext cx="5784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Data preservation and access - Can you/others understand the data?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12F7CC-02A0-DE01-4359-AD909BC6F07D}"/>
              </a:ext>
            </a:extLst>
          </p:cNvPr>
          <p:cNvSpPr txBox="1"/>
          <p:nvPr/>
        </p:nvSpPr>
        <p:spPr>
          <a:xfrm>
            <a:off x="234205" y="5879009"/>
            <a:ext cx="5784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Data reuse - Who owns the data? Where will the final data be stored?</a:t>
            </a:r>
          </a:p>
        </p:txBody>
      </p:sp>
    </p:spTree>
    <p:extLst>
      <p:ext uri="{BB962C8B-B14F-4D97-AF65-F5344CB8AC3E}">
        <p14:creationId xmlns:p14="http://schemas.microsoft.com/office/powerpoint/2010/main" val="6645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6" grpId="0" animBg="1"/>
      <p:bldP spid="9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4c702333-e1b2-48c5-9bb3-0f171d15eef1"/>
</p:tagLst>
</file>

<file path=ppt/theme/theme1.xml><?xml version="1.0" encoding="utf-8"?>
<a:theme xmlns:a="http://schemas.openxmlformats.org/drawingml/2006/main" name="6/12 Warwi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/12 University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8/12 departmental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/12 departmental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/12 departmental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1/12 departmental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W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/12 Warwick emp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/12 University emp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/12 departmental lockup emp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/12 Warwi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/12 Warwi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/12 Warwi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/12 University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/12 university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/12 University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8/12 Warwi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8/12 University lock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13997</TotalTime>
  <Words>1221</Words>
  <Application>Microsoft Office PowerPoint</Application>
  <PresentationFormat>Widescreen</PresentationFormat>
  <Paragraphs>147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Wingdings</vt:lpstr>
      <vt:lpstr>6/12 Warwick</vt:lpstr>
      <vt:lpstr>4/12 Warwick</vt:lpstr>
      <vt:lpstr>1/12 Warwick</vt:lpstr>
      <vt:lpstr>8/12 Warwick</vt:lpstr>
      <vt:lpstr>6/12 University lockup</vt:lpstr>
      <vt:lpstr>4/12 university lockup</vt:lpstr>
      <vt:lpstr>8/12 University lockup</vt:lpstr>
      <vt:lpstr>1_8/12 Warwick</vt:lpstr>
      <vt:lpstr>2_8/12 University lockup</vt:lpstr>
      <vt:lpstr>1/12 University lockup</vt:lpstr>
      <vt:lpstr>3_8/12 departmental lockup</vt:lpstr>
      <vt:lpstr>6/12 departmental lockup</vt:lpstr>
      <vt:lpstr>4/12 departmental lockup</vt:lpstr>
      <vt:lpstr>1_1/12 departmental lockup</vt:lpstr>
      <vt:lpstr>W line</vt:lpstr>
      <vt:lpstr>8/12 Warwick empty</vt:lpstr>
      <vt:lpstr>8/12 University empty</vt:lpstr>
      <vt:lpstr>8/12 departmental lockup empty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Warwick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Y.C.Budden@warwick.ac.uk;H.Lawler@warwick.ac.uk;Ishwar.Kapoor@warwick.ac.uk</dc:creator>
  <cp:lastModifiedBy>Kapoor, Ishwar</cp:lastModifiedBy>
  <cp:revision>568</cp:revision>
  <cp:lastPrinted>2019-05-30T16:51:01Z</cp:lastPrinted>
  <dcterms:created xsi:type="dcterms:W3CDTF">2015-04-29T08:55:57Z</dcterms:created>
  <dcterms:modified xsi:type="dcterms:W3CDTF">2022-08-18T11:26:00Z</dcterms:modified>
</cp:coreProperties>
</file>