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2" r:id="rId2"/>
    <p:sldId id="260" r:id="rId3"/>
    <p:sldId id="256" r:id="rId4"/>
    <p:sldId id="259" r:id="rId5"/>
    <p:sldId id="264" r:id="rId6"/>
    <p:sldId id="270" r:id="rId7"/>
    <p:sldId id="268" r:id="rId8"/>
    <p:sldId id="269" r:id="rId9"/>
    <p:sldId id="271" r:id="rId10"/>
    <p:sldId id="263" r:id="rId11"/>
    <p:sldId id="266" r:id="rId12"/>
    <p:sldId id="265" r:id="rId13"/>
    <p:sldId id="267" r:id="rId14"/>
    <p:sldId id="261"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16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75C0B-8662-73E5-13FC-A2A1E0F5E15B}" v="14" dt="2022-09-01T10:10:15.227"/>
    <p1510:client id="{54A7A668-CF1D-C383-067D-3E488122BF7A}" v="5" dt="2022-09-01T12:07:59.934"/>
    <p1510:client id="{8A25359A-0FD0-489A-B46F-F3CAA8491CD1}" v="13" dt="2022-08-31T06:52:16.615"/>
    <p1510:client id="{8A9B7382-F037-1F63-7FB4-65317E863D58}" v="2" dt="2022-08-31T06:50:03.462"/>
    <p1510:client id="{B1E157F3-F279-E62F-5D93-D9EA2DA30E62}" v="14" dt="2022-08-30T21:52:58.789"/>
    <p1510:client id="{B700F1BF-B3D8-4C66-37CC-7E85A5920356}" v="1" dt="2022-08-31T15:28:53.805"/>
    <p1510:client id="{E111C60D-4762-06BC-E76A-5C8C6E99A449}" v="99" dt="2022-08-31T16:24:48.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4450E-8B26-4FF7-B420-D6366E45A325}" type="datetimeFigureOut">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523E2-94A3-4F90-B5CC-AD03500D445B}" type="slidenum">
              <a:t>‹#›</a:t>
            </a:fld>
            <a:endParaRPr lang="en-US"/>
          </a:p>
        </p:txBody>
      </p:sp>
    </p:spTree>
    <p:extLst>
      <p:ext uri="{BB962C8B-B14F-4D97-AF65-F5344CB8AC3E}">
        <p14:creationId xmlns:p14="http://schemas.microsoft.com/office/powerpoint/2010/main" val="229425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Warwick Library launched a new student-led Library newsletter in January 2022, but getting to that point took some time. The request for a student newsletter came from our Library Associates –our volunteer students who work in partnership with us, to gather student feedback and help the Library to respond to it. </a:t>
            </a:r>
          </a:p>
          <a:p>
            <a:r>
              <a:rPr lang="en-US"/>
              <a:t>Back in 2017 our Associates ran student focus groups on the topic of Library communications. This produced mixed comments about a library newsletter and many students felt it was a good idea but that students might not click on it.</a:t>
            </a:r>
          </a:p>
          <a:p>
            <a:r>
              <a:rPr lang="en-US"/>
              <a:t>In 2020, at the height of the pandemic, the Associates requested a newsletter and ran a survey to see if people would value a newsletter. They didn't get many responses – 26 responses in total – of these 13 said yes, 7 no, 6 maybe. We discussed the suggestion in the Library but plenty of people were unconvinced that it would be worth the effort.</a:t>
            </a:r>
          </a:p>
          <a:p>
            <a:r>
              <a:rPr lang="en-US"/>
              <a:t>The following year, in 2021 there was renewed student interest and the Associates expressed a very strong desire to be involved themselves in the newsletter. This time the Library committed to setting up a newsletter, but agreed that it should be student-led and co-created by Library staff and students to make it relevant for students and ensure the work didn't all fall on Library staff, with no audience! There was concern among colleagues in the University's central marketing team that students were overloaded with email newsletters, so it was agreed that the Library newsletter would be a twice termly "takeover" of the existing student newsletter, rather than setting up a new one – and this would also make the most of established channels and mailing lists.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B3523E2-94A3-4F90-B5CC-AD03500D445B}" type="slidenum">
              <a:t>6</a:t>
            </a:fld>
            <a:endParaRPr lang="en-US"/>
          </a:p>
        </p:txBody>
      </p:sp>
    </p:spTree>
    <p:extLst>
      <p:ext uri="{BB962C8B-B14F-4D97-AF65-F5344CB8AC3E}">
        <p14:creationId xmlns:p14="http://schemas.microsoft.com/office/powerpoint/2010/main" val="48202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November 2021 we opened the call for recruitment to all undergraduates and Taught Masters students from all disciplines. Content Writer applicants had to demonstrate a good understanding of the Library, and how the Library can help with the issues faced by students and researchers. In total, there were 14 applicants, we initially intended for a team of three content writers, but due to the strength of the applications, we ended up recruiting six.</a:t>
            </a:r>
          </a:p>
          <a:p>
            <a:endParaRPr lang="en-GB" dirty="0"/>
          </a:p>
          <a:p>
            <a:r>
              <a:rPr lang="en-GB" dirty="0"/>
              <a:t>Recruitment for the editor additionally focused on commissioning and proof-reading duties. In total, we had eight applicants, appointing one – Harry – which meant we had a total team of 7.</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CB3523E2-94A3-4F90-B5CC-AD03500D445B}" type="slidenum">
              <a:rPr lang="en-US"/>
              <a:t>7</a:t>
            </a:fld>
            <a:endParaRPr lang="en-US"/>
          </a:p>
        </p:txBody>
      </p:sp>
    </p:spTree>
    <p:extLst>
      <p:ext uri="{BB962C8B-B14F-4D97-AF65-F5344CB8AC3E}">
        <p14:creationId xmlns:p14="http://schemas.microsoft.com/office/powerpoint/2010/main" val="48818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Kate introduced, the Library Newsletter is sent by the Student Comms team at Warwick, as ‘Takeover’ issues. </a:t>
            </a:r>
            <a:endParaRPr lang="en-US"/>
          </a:p>
          <a:p>
            <a:endParaRPr lang="en-GB" dirty="0">
              <a:cs typeface="Calibri"/>
            </a:endParaRPr>
          </a:p>
          <a:p>
            <a:r>
              <a:rPr lang="en-GB" dirty="0"/>
              <a:t>We send out two newsletters per term (weeks 3 and 8), including during term 3. The frequency between issues allows a practical gap for the team to develop and edit content. </a:t>
            </a:r>
            <a:endParaRPr lang="en-GB" dirty="0">
              <a:cs typeface="Calibri"/>
            </a:endParaRPr>
          </a:p>
          <a:p>
            <a:endParaRPr lang="en-GB" dirty="0"/>
          </a:p>
          <a:p>
            <a:r>
              <a:rPr lang="en-GB" dirty="0"/>
              <a:t>As we have a larger-than-planned content writing team, we split them into two teams of three, with one issue allocated to each team per term.</a:t>
            </a:r>
            <a:endParaRPr lang="en-GB" dirty="0">
              <a:cs typeface="Calibri"/>
            </a:endParaRPr>
          </a:p>
          <a:p>
            <a:endParaRPr lang="en-GB" dirty="0"/>
          </a:p>
          <a:p>
            <a:r>
              <a:rPr lang="en-GB" dirty="0"/>
              <a:t>There are 5/6 articles per issue, which typically translates into two pieces per writer, with an introduction and sign-off from the editor.</a:t>
            </a:r>
            <a:endParaRPr lang="en-GB" dirty="0">
              <a:cs typeface="Calibri"/>
            </a:endParaRPr>
          </a:p>
          <a:p>
            <a:endParaRPr lang="en-GB" dirty="0">
              <a:cs typeface="Calibri"/>
            </a:endParaRPr>
          </a:p>
          <a:p>
            <a:r>
              <a:rPr lang="en-GB" dirty="0"/>
              <a:t>There are two types of article dependent on length – Long-form pieces are over 200 words and either published on the Study Blog, or the Library’s Newsfeed. Short-form pieces are either summaries of long-forms, or standalone articles.</a:t>
            </a:r>
            <a:endParaRPr lang="en-GB" dirty="0">
              <a:cs typeface="Calibri"/>
            </a:endParaRPr>
          </a:p>
          <a:p>
            <a:endParaRPr lang="en-GB" dirty="0"/>
          </a:p>
          <a:p>
            <a:r>
              <a:rPr lang="en-GB" dirty="0"/>
              <a:t>Whilst the editorial team work alongside the editor to finalise the copy for each newsletter, the ‘final’ approval is provided by the Librarian.</a:t>
            </a:r>
            <a:endParaRPr lang="en-GB" dirty="0">
              <a:cs typeface="Calibri"/>
            </a:endParaRPr>
          </a:p>
        </p:txBody>
      </p:sp>
      <p:sp>
        <p:nvSpPr>
          <p:cNvPr id="4" name="Slide Number Placeholder 3"/>
          <p:cNvSpPr>
            <a:spLocks noGrp="1"/>
          </p:cNvSpPr>
          <p:nvPr>
            <p:ph type="sldNum" sz="quarter" idx="5"/>
          </p:nvPr>
        </p:nvSpPr>
        <p:spPr/>
        <p:txBody>
          <a:bodyPr/>
          <a:lstStyle/>
          <a:p>
            <a:fld id="{CB3523E2-94A3-4F90-B5CC-AD03500D445B}" type="slidenum">
              <a:rPr lang="en-US"/>
              <a:t>8</a:t>
            </a:fld>
            <a:endParaRPr lang="en-US"/>
          </a:p>
        </p:txBody>
      </p:sp>
    </p:spTree>
    <p:extLst>
      <p:ext uri="{BB962C8B-B14F-4D97-AF65-F5344CB8AC3E}">
        <p14:creationId xmlns:p14="http://schemas.microsoft.com/office/powerpoint/2010/main" val="77207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Trello’s functionality and ease-of-access made it a good candidate for issue management. Experience of using Trello was also evident across the whole team, with applicants demonstrating familiarity with the tool in their interviews.</a:t>
            </a:r>
          </a:p>
          <a:p>
            <a:endParaRPr lang="en-GB" dirty="0"/>
          </a:p>
          <a:p>
            <a:r>
              <a:rPr lang="en-GB" dirty="0"/>
              <a:t>Trello allows us to divide the issues into lists, and assign writers to cards, where they upload their drafts. These are then compiled and worked on via a shared document. Once the final version of the newsletter has been approved, long-form and short-form articles are sent to either the Library Web or Study Blog Editor. Short-form pieces are sent to student comms.</a:t>
            </a:r>
            <a:endParaRPr lang="en-GB" dirty="0">
              <a:cs typeface="Calibri"/>
            </a:endParaRPr>
          </a:p>
          <a:p>
            <a:endParaRPr lang="en-GB" dirty="0"/>
          </a:p>
          <a:p>
            <a:r>
              <a:rPr lang="en-GB" dirty="0"/>
              <a:t>Trello has also proven to also be the best tool for team communication, which we weren’t expecting. We set up an MS Teams space alongside Trello, and encouraged the team to use it for article discussion. However, the team have preferred to use Trello for all contact, with MS Teams falling a little by the wayside…we suspect Teams fatigue may be the cause, but nonetheless were surprised by its lack of take-up.</a:t>
            </a:r>
            <a:endParaRPr lang="en-GB" dirty="0">
              <a:cs typeface="Calibri"/>
            </a:endParaRPr>
          </a:p>
          <a:p>
            <a:endParaRPr lang="en-GB" dirty="0"/>
          </a:p>
          <a:p>
            <a:r>
              <a:rPr lang="en-GB" dirty="0"/>
              <a:t>Now I’m going to audio-visually hand over to Sam, the Library’s Marketing &amp; Communications Officer, who is going to talk about the reach and impact of the Newsletter. </a:t>
            </a:r>
            <a:endParaRPr lang="en-US"/>
          </a:p>
        </p:txBody>
      </p:sp>
      <p:sp>
        <p:nvSpPr>
          <p:cNvPr id="4" name="Slide Number Placeholder 3"/>
          <p:cNvSpPr>
            <a:spLocks noGrp="1"/>
          </p:cNvSpPr>
          <p:nvPr>
            <p:ph type="sldNum" sz="quarter" idx="5"/>
          </p:nvPr>
        </p:nvSpPr>
        <p:spPr/>
        <p:txBody>
          <a:bodyPr/>
          <a:lstStyle/>
          <a:p>
            <a:fld id="{CB3523E2-94A3-4F90-B5CC-AD03500D445B}" type="slidenum">
              <a:rPr lang="en-US"/>
              <a:t>9</a:t>
            </a:fld>
            <a:endParaRPr lang="en-US"/>
          </a:p>
        </p:txBody>
      </p:sp>
    </p:spTree>
    <p:extLst>
      <p:ext uri="{BB962C8B-B14F-4D97-AF65-F5344CB8AC3E}">
        <p14:creationId xmlns:p14="http://schemas.microsoft.com/office/powerpoint/2010/main" val="297322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a:lnSpc>
                <a:spcPct val="107000"/>
              </a:lnSpc>
              <a:spcAft>
                <a:spcPts val="12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Hi everyone. I’ll now share some statistics, to give you a feel for how our newsletter takeovers have performed, and what content has worked best.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0"/>
              </a:spcAft>
              <a:buFont typeface="+mj-lt"/>
              <a:buAutoNum type="arabicPeriod"/>
            </a:pPr>
            <a:r>
              <a:rPr lang="en-GB" sz="1800">
                <a:effectLst/>
                <a:latin typeface="Calibri" panose="020F0502020204030204" pitchFamily="34" charset="0"/>
                <a:ea typeface="Calibri" panose="020F0502020204030204" pitchFamily="34" charset="0"/>
              </a:rPr>
              <a:t>So far we’ve produced 4 newsletter takeovers, and each was sent to </a:t>
            </a:r>
            <a:r>
              <a:rPr lang="en-GB" sz="1800" b="1" i="1">
                <a:effectLst/>
                <a:latin typeface="Calibri" panose="020F0502020204030204" pitchFamily="34" charset="0"/>
                <a:ea typeface="Calibri" panose="020F0502020204030204" pitchFamily="34" charset="0"/>
              </a:rPr>
              <a:t>approx. 28,000 students</a:t>
            </a:r>
            <a:endParaRPr lang="en-GB" sz="1800">
              <a:effectLst/>
              <a:latin typeface="Calibri" panose="020F0502020204030204" pitchFamily="34" charset="0"/>
              <a:ea typeface="Calibri" panose="020F0502020204030204" pitchFamily="34" charset="0"/>
            </a:endParaRPr>
          </a:p>
          <a:p>
            <a:pPr marL="342900" lvl="0" indent="-342900">
              <a:spcAft>
                <a:spcPts val="1200"/>
              </a:spcAft>
              <a:buFont typeface="+mj-lt"/>
              <a:buAutoNum type="arabicPeriod"/>
            </a:pPr>
            <a:r>
              <a:rPr lang="en-GB" sz="1800" b="1">
                <a:effectLst/>
                <a:latin typeface="Calibri" panose="020F0502020204030204" pitchFamily="34" charset="0"/>
                <a:ea typeface="Calibri" panose="020F0502020204030204" pitchFamily="34" charset="0"/>
              </a:rPr>
              <a:t>Open rates</a:t>
            </a:r>
            <a:r>
              <a:rPr lang="en-GB" sz="1800">
                <a:effectLst/>
                <a:latin typeface="Calibri" panose="020F0502020204030204" pitchFamily="34" charset="0"/>
                <a:ea typeface="Calibri" panose="020F0502020204030204" pitchFamily="34" charset="0"/>
              </a:rPr>
              <a:t> varied between 29 and 44%, so on average </a:t>
            </a:r>
            <a:r>
              <a:rPr lang="en-GB" sz="1800" b="1" i="1">
                <a:effectLst/>
                <a:latin typeface="Calibri" panose="020F0502020204030204" pitchFamily="34" charset="0"/>
                <a:ea typeface="Calibri" panose="020F0502020204030204" pitchFamily="34" charset="0"/>
              </a:rPr>
              <a:t>11,000 students</a:t>
            </a:r>
            <a:r>
              <a:rPr lang="en-GB" sz="1800">
                <a:effectLst/>
                <a:latin typeface="Calibri" panose="020F0502020204030204" pitchFamily="34" charset="0"/>
                <a:ea typeface="Calibri" panose="020F0502020204030204" pitchFamily="34" charset="0"/>
              </a:rPr>
              <a:t> read the newsletter each time! Our 1</a:t>
            </a:r>
            <a:r>
              <a:rPr lang="en-GB" sz="1800" baseline="30000">
                <a:effectLst/>
                <a:latin typeface="Calibri" panose="020F0502020204030204" pitchFamily="34" charset="0"/>
                <a:ea typeface="Calibri" panose="020F0502020204030204" pitchFamily="34" charset="0"/>
              </a:rPr>
              <a:t>st</a:t>
            </a:r>
            <a:r>
              <a:rPr lang="en-GB" sz="1800">
                <a:effectLst/>
                <a:latin typeface="Calibri" panose="020F0502020204030204" pitchFamily="34" charset="0"/>
                <a:ea typeface="Calibri" panose="020F0502020204030204" pitchFamily="34" charset="0"/>
              </a:rPr>
              <a:t> ever takeover in </a:t>
            </a:r>
            <a:r>
              <a:rPr lang="en-GB" sz="1800" b="1">
                <a:effectLst/>
                <a:latin typeface="Calibri" panose="020F0502020204030204" pitchFamily="34" charset="0"/>
                <a:ea typeface="Calibri" panose="020F0502020204030204" pitchFamily="34" charset="0"/>
              </a:rPr>
              <a:t>week 2 of term 2</a:t>
            </a:r>
            <a:r>
              <a:rPr lang="en-GB" sz="1800">
                <a:effectLst/>
                <a:latin typeface="Calibri" panose="020F0502020204030204" pitchFamily="34" charset="0"/>
                <a:ea typeface="Calibri" panose="020F0502020204030204" pitchFamily="34" charset="0"/>
              </a:rPr>
              <a:t> was opened by 8 thousand students, but this actually turned out to be our lowest open rate - our second takeover in </a:t>
            </a:r>
            <a:r>
              <a:rPr lang="en-GB" sz="1800" b="1">
                <a:effectLst/>
                <a:latin typeface="Calibri" panose="020F0502020204030204" pitchFamily="34" charset="0"/>
                <a:ea typeface="Calibri" panose="020F0502020204030204" pitchFamily="34" charset="0"/>
              </a:rPr>
              <a:t>week</a:t>
            </a:r>
            <a:r>
              <a:rPr lang="en-GB" sz="1800" b="1" i="1">
                <a:effectLst/>
                <a:latin typeface="Calibri" panose="020F0502020204030204" pitchFamily="34" charset="0"/>
                <a:ea typeface="Calibri" panose="020F0502020204030204" pitchFamily="34" charset="0"/>
              </a:rPr>
              <a:t> 9</a:t>
            </a:r>
            <a:r>
              <a:rPr lang="en-GB" sz="1800" b="1">
                <a:effectLst/>
                <a:latin typeface="Calibri" panose="020F0502020204030204" pitchFamily="34" charset="0"/>
                <a:ea typeface="Calibri" panose="020F0502020204030204" pitchFamily="34" charset="0"/>
              </a:rPr>
              <a:t> of term 2</a:t>
            </a:r>
            <a:r>
              <a:rPr lang="en-GB" sz="1800">
                <a:effectLst/>
                <a:latin typeface="Calibri" panose="020F0502020204030204" pitchFamily="34" charset="0"/>
                <a:ea typeface="Calibri" panose="020F0502020204030204" pitchFamily="34" charset="0"/>
              </a:rPr>
              <a:t> saw our open rate peak at 44%, equating to </a:t>
            </a:r>
            <a:r>
              <a:rPr lang="en-GB" sz="1800" b="1" i="1">
                <a:effectLst/>
                <a:latin typeface="Calibri" panose="020F0502020204030204" pitchFamily="34" charset="0"/>
                <a:ea typeface="Calibri" panose="020F0502020204030204" pitchFamily="34" charset="0"/>
              </a:rPr>
              <a:t>over 12 thousand students</a:t>
            </a:r>
            <a:r>
              <a:rPr lang="en-GB" sz="1800" strike="sngStrike">
                <a:effectLst/>
                <a:latin typeface="Calibri" panose="020F0502020204030204" pitchFamily="34" charset="0"/>
                <a:ea typeface="Calibri" panose="020F0502020204030204" pitchFamily="34" charset="0"/>
              </a:rPr>
              <a:t>.</a:t>
            </a:r>
            <a:endParaRPr lang="en-GB" sz="1800">
              <a:effectLst/>
              <a:latin typeface="Calibri" panose="020F0502020204030204" pitchFamily="34" charset="0"/>
              <a:ea typeface="Calibri" panose="020F0502020204030204" pitchFamily="34" charset="0"/>
            </a:endParaRPr>
          </a:p>
          <a:p>
            <a:pPr marL="342900" lvl="0" indent="-342900">
              <a:spcAft>
                <a:spcPts val="1200"/>
              </a:spcAft>
              <a:buFont typeface="+mj-lt"/>
              <a:buAutoNum type="arabicPeriod"/>
            </a:pPr>
            <a:r>
              <a:rPr lang="en-GB" sz="1800" b="1">
                <a:effectLst/>
                <a:latin typeface="Calibri" panose="020F0502020204030204" pitchFamily="34" charset="0"/>
                <a:ea typeface="Calibri" panose="020F0502020204030204" pitchFamily="34" charset="0"/>
              </a:rPr>
              <a:t>Click through rates </a:t>
            </a:r>
            <a:r>
              <a:rPr lang="en-GB" sz="1800">
                <a:effectLst/>
                <a:latin typeface="Calibri" panose="020F0502020204030204" pitchFamily="34" charset="0"/>
                <a:ea typeface="Calibri" panose="020F0502020204030204" pitchFamily="34" charset="0"/>
              </a:rPr>
              <a:t>have varied, but they generally align with those generated by the standard student newsletters produced by our main University comms team. This is really positive considering our takeovers are made up almost entirely of Library material, in comparison to the standard newsletters, which contain important </a:t>
            </a:r>
            <a:r>
              <a:rPr lang="en-GB" sz="1800" err="1">
                <a:effectLst/>
                <a:latin typeface="Calibri" panose="020F0502020204030204" pitchFamily="34" charset="0"/>
                <a:ea typeface="Calibri" panose="020F0502020204030204" pitchFamily="34" charset="0"/>
              </a:rPr>
              <a:t>uni</a:t>
            </a:r>
            <a:r>
              <a:rPr lang="en-GB" sz="1800">
                <a:effectLst/>
                <a:latin typeface="Calibri" panose="020F0502020204030204" pitchFamily="34" charset="0"/>
                <a:ea typeface="Calibri" panose="020F0502020204030204" pitchFamily="34" charset="0"/>
              </a:rPr>
              <a:t> updates such as exam information, or fun stuff like festivals and food fairs. In fact, our takeovers’ best click through performance at 11%, just topped the standard newsletters’ performance of 10%. This occurred in </a:t>
            </a:r>
            <a:r>
              <a:rPr lang="en-GB" sz="1800" b="1">
                <a:effectLst/>
                <a:latin typeface="Calibri" panose="020F0502020204030204" pitchFamily="34" charset="0"/>
                <a:ea typeface="Calibri" panose="020F0502020204030204" pitchFamily="34" charset="0"/>
              </a:rPr>
              <a:t>week 9 of term 2, </a:t>
            </a:r>
            <a:r>
              <a:rPr lang="en-GB" sz="1800">
                <a:effectLst/>
                <a:latin typeface="Calibri" panose="020F0502020204030204" pitchFamily="34" charset="0"/>
                <a:ea typeface="Calibri" panose="020F0502020204030204" pitchFamily="34" charset="0"/>
              </a:rPr>
              <a:t>and</a:t>
            </a:r>
            <a:r>
              <a:rPr lang="en-GB" sz="1800" b="1">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rPr>
              <a:t>equated to over </a:t>
            </a:r>
            <a:r>
              <a:rPr lang="en-GB" sz="1800" b="1" i="1">
                <a:effectLst/>
                <a:latin typeface="Calibri" panose="020F0502020204030204" pitchFamily="34" charset="0"/>
                <a:ea typeface="Calibri" panose="020F0502020204030204" pitchFamily="34" charset="0"/>
              </a:rPr>
              <a:t>3,200 clicks</a:t>
            </a:r>
            <a:r>
              <a:rPr lang="en-GB" sz="1800">
                <a:effectLst/>
                <a:latin typeface="Calibri" panose="020F0502020204030204" pitchFamily="34" charset="0"/>
                <a:ea typeface="Calibri" panose="020F0502020204030204" pitchFamily="34" charset="0"/>
              </a:rPr>
              <a:t>. </a:t>
            </a:r>
          </a:p>
          <a:p>
            <a:pPr marL="0" lvl="0" indent="0">
              <a:spcAft>
                <a:spcPts val="1200"/>
              </a:spcAft>
              <a:buFont typeface="+mj-lt"/>
              <a:buNone/>
            </a:pPr>
            <a:r>
              <a:rPr lang="en-GB" sz="1800">
                <a:effectLst/>
                <a:latin typeface="Calibri" panose="020F0502020204030204" pitchFamily="34" charset="0"/>
                <a:ea typeface="Calibri" panose="020F0502020204030204" pitchFamily="34" charset="0"/>
              </a:rPr>
              <a:t>Our most popular links included: </a:t>
            </a:r>
          </a:p>
          <a:p>
            <a:pPr marL="342900" lvl="0" indent="-342900">
              <a:lnSpc>
                <a:spcPct val="107000"/>
              </a:lnSpc>
              <a:spcAft>
                <a:spcPts val="12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takeover introduction Video</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Referencing blogs</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feedback forms</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More books campaign </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SCONUL libraries</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Green library, and</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Our Library associates blog post</a:t>
            </a:r>
          </a:p>
          <a:p>
            <a:pPr marL="0" lvl="0" indent="0">
              <a:lnSpc>
                <a:spcPct val="107000"/>
              </a:lnSpc>
              <a:spcAft>
                <a:spcPts val="800"/>
              </a:spcAft>
              <a:buFont typeface="Symbol" panose="05050102010706020507" pitchFamily="18" charset="2"/>
              <a:buNone/>
            </a:pPr>
            <a:r>
              <a:rPr lang="en-GB" sz="1800">
                <a:effectLst/>
                <a:latin typeface="Calibri" panose="020F0502020204030204" pitchFamily="34" charset="0"/>
                <a:ea typeface="Calibri" panose="020F0502020204030204" pitchFamily="34" charset="0"/>
              </a:rPr>
              <a:t>We saw our lowest click rate in</a:t>
            </a:r>
            <a:r>
              <a:rPr lang="en-GB" sz="1800" b="1">
                <a:effectLst/>
                <a:latin typeface="Calibri" panose="020F0502020204030204" pitchFamily="34" charset="0"/>
                <a:ea typeface="Calibri" panose="020F0502020204030204" pitchFamily="34" charset="0"/>
              </a:rPr>
              <a:t> week 9 of term 3</a:t>
            </a:r>
            <a:r>
              <a:rPr lang="en-GB" sz="1800">
                <a:effectLst/>
                <a:latin typeface="Calibri" panose="020F0502020204030204" pitchFamily="34" charset="0"/>
                <a:ea typeface="Calibri" panose="020F0502020204030204" pitchFamily="34" charset="0"/>
              </a:rPr>
              <a:t>, although this was perhaps to be expected so close to the end of year. Still, we saw over 220 student clicks. Articles sparking the most interest at this time included:</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Leisure Reading</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PAT dogs, and</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SCONUL access</a:t>
            </a:r>
          </a:p>
          <a:p>
            <a:pPr marL="914400">
              <a:spcAft>
                <a:spcPts val="0"/>
              </a:spcAft>
            </a:pPr>
            <a:r>
              <a:rPr lang="en-GB" sz="1800">
                <a:effectLst/>
                <a:latin typeface="Calibri" panose="020F0502020204030204" pitchFamily="34" charset="0"/>
                <a:ea typeface="Calibri" panose="020F0502020204030204" pitchFamily="34" charset="0"/>
              </a:rPr>
              <a:t> </a:t>
            </a:r>
          </a:p>
          <a:p>
            <a:pPr marL="0" lvl="0" indent="0">
              <a:spcAft>
                <a:spcPts val="1200"/>
              </a:spcAft>
              <a:buFont typeface="+mj-lt"/>
              <a:buNone/>
            </a:pPr>
            <a:r>
              <a:rPr lang="en-GB" sz="1800" b="1">
                <a:effectLst/>
                <a:latin typeface="Calibri" panose="020F0502020204030204" pitchFamily="34" charset="0"/>
                <a:ea typeface="Calibri" panose="020F0502020204030204" pitchFamily="34" charset="0"/>
              </a:rPr>
              <a:t>4. </a:t>
            </a:r>
            <a:r>
              <a:rPr lang="en-GB" sz="1800">
                <a:effectLst/>
                <a:latin typeface="Calibri" panose="020F0502020204030204" pitchFamily="34" charset="0"/>
                <a:ea typeface="Calibri" panose="020F0502020204030204" pitchFamily="34" charset="0"/>
              </a:rPr>
              <a:t>Interestingly, our data shows that readers are accessing the newsletters via desktop rather than a mobile device, with a 55/45 split on average. We saw the number of desktop readers </a:t>
            </a:r>
            <a:r>
              <a:rPr lang="en-GB" sz="1800" i="1">
                <a:effectLst/>
                <a:latin typeface="Calibri" panose="020F0502020204030204" pitchFamily="34" charset="0"/>
                <a:ea typeface="Calibri" panose="020F0502020204030204" pitchFamily="34" charset="0"/>
              </a:rPr>
              <a:t>increase further to </a:t>
            </a:r>
            <a:r>
              <a:rPr lang="en-GB" sz="1800">
                <a:effectLst/>
                <a:latin typeface="Calibri" panose="020F0502020204030204" pitchFamily="34" charset="0"/>
                <a:ea typeface="Calibri" panose="020F0502020204030204" pitchFamily="34" charset="0"/>
              </a:rPr>
              <a:t>69% in the latter half of term 2. At this time we also saw our highest click rate, so we think there’s a correlation here indicating that people are more likely to click through when working at a desktop.</a:t>
            </a:r>
          </a:p>
          <a:p>
            <a:pPr marL="0" lvl="0" indent="0">
              <a:spcAft>
                <a:spcPts val="1200"/>
              </a:spcAft>
              <a:buFont typeface="+mj-lt"/>
              <a:buNone/>
            </a:pPr>
            <a:endParaRPr lang="en-GB" sz="1800">
              <a:effectLst/>
              <a:latin typeface="Calibri" panose="020F0502020204030204" pitchFamily="34" charset="0"/>
              <a:ea typeface="Calibri" panose="020F0502020204030204" pitchFamily="34" charset="0"/>
            </a:endParaRPr>
          </a:p>
          <a:p>
            <a:pPr>
              <a:lnSpc>
                <a:spcPct val="107000"/>
              </a:lnSpc>
              <a:spcAft>
                <a:spcPts val="12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So after all this reading and clicking, did we see any effect on Library services? Well, the answer is yes…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200"/>
              </a:spcAft>
              <a:buFont typeface="+mj-lt"/>
              <a:buAutoNum type="arabicPeriod"/>
            </a:pPr>
            <a:r>
              <a:rPr lang="en-GB" sz="1800">
                <a:effectLst/>
                <a:latin typeface="Calibri" panose="020F0502020204030204" pitchFamily="34" charset="0"/>
                <a:ea typeface="Calibri" panose="020F0502020204030204" pitchFamily="34" charset="0"/>
              </a:rPr>
              <a:t>We saw a clear spike in readership on our Study Blog, with the blogs mentioned in the newsletter amongst the most visited. Content included:</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Referencing Done Easy</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Spotlight on the Library Associates</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STEM students</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Keep it safe</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Top study tips</a:t>
            </a:r>
          </a:p>
          <a:p>
            <a:pPr marL="342900" lvl="0" indent="-342900">
              <a:spcAft>
                <a:spcPts val="0"/>
              </a:spcAft>
              <a:buFont typeface="Symbol" panose="05050102010706020507" pitchFamily="18" charset="2"/>
              <a:buChar char=""/>
            </a:pPr>
            <a:endParaRPr lang="en-GB" sz="1800">
              <a:effectLst/>
              <a:latin typeface="Calibri" panose="020F0502020204030204" pitchFamily="34" charset="0"/>
              <a:ea typeface="Calibri" panose="020F0502020204030204" pitchFamily="34" charset="0"/>
            </a:endParaRPr>
          </a:p>
          <a:p>
            <a:pPr marL="0" lvl="0" indent="0">
              <a:spcAft>
                <a:spcPts val="0"/>
              </a:spcAft>
              <a:buFont typeface="Symbol" panose="05050102010706020507" pitchFamily="18" charset="2"/>
              <a:buNone/>
            </a:pPr>
            <a:r>
              <a:rPr lang="en-GB" sz="1800">
                <a:effectLst/>
                <a:latin typeface="Calibri" panose="020F0502020204030204" pitchFamily="34" charset="0"/>
                <a:ea typeface="Calibri" panose="020F0502020204030204" pitchFamily="34" charset="0"/>
              </a:rPr>
              <a:t>2. The newsletter intro videos that were hosted on YouTube received about 3 x more views than what we’d usually see for similar content. </a:t>
            </a:r>
          </a:p>
          <a:p>
            <a:pPr marL="0" lvl="0" indent="0">
              <a:spcAft>
                <a:spcPts val="1200"/>
              </a:spcAft>
              <a:buFont typeface="+mj-lt"/>
              <a:buNone/>
            </a:pPr>
            <a:r>
              <a:rPr lang="en-GB" sz="1800">
                <a:effectLst/>
                <a:latin typeface="Calibri" panose="020F0502020204030204" pitchFamily="34" charset="0"/>
                <a:ea typeface="Calibri" panose="020F0502020204030204" pitchFamily="34" charset="0"/>
              </a:rPr>
              <a:t>3. We also saw a greater uptake to our Online courses. Comparing engagement from the week before and week after our newsletter issue, we saw an overall increase </a:t>
            </a:r>
            <a:r>
              <a:rPr lang="en-GB" sz="1800" b="1">
                <a:effectLst/>
                <a:latin typeface="Calibri" panose="020F0502020204030204" pitchFamily="34" charset="0"/>
                <a:ea typeface="Calibri" panose="020F0502020204030204" pitchFamily="34" charset="0"/>
              </a:rPr>
              <a:t>of 62%</a:t>
            </a:r>
            <a:r>
              <a:rPr lang="en-GB" sz="1800">
                <a:effectLst/>
                <a:latin typeface="Calibri" panose="020F0502020204030204" pitchFamily="34" charset="0"/>
                <a:ea typeface="Calibri" panose="020F0502020204030204" pitchFamily="34" charset="0"/>
              </a:rPr>
              <a:t> on the most used course activities, and significant increases in uptake of the specific courses mentioned, including:</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Avoiding plagiarism, which more than doubled</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Mindful library, which quadrupled</a:t>
            </a:r>
          </a:p>
          <a:p>
            <a:pPr marL="342900" lvl="0" indent="-342900">
              <a:spcAft>
                <a:spcPts val="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rPr>
              <a:t>And Researching for Assignments, in which the first 2 sections of the course doubled, but the last 2 sections stayed the same. This is really useful information though, as we will now review the course and see if it needs to be reconfigured.</a:t>
            </a:r>
          </a:p>
          <a:p>
            <a:pPr>
              <a:lnSpc>
                <a:spcPct val="107000"/>
              </a:lnSpc>
              <a:spcAft>
                <a:spcPts val="1200"/>
              </a:spcAft>
            </a:pPr>
            <a:endParaRPr lang="en-GB" sz="1800" b="1" i="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b="1" i="1">
                <a:effectLst/>
                <a:latin typeface="Calibri" panose="020F0502020204030204" pitchFamily="34" charset="0"/>
                <a:ea typeface="Calibri" panose="020F0502020204030204" pitchFamily="34" charset="0"/>
                <a:cs typeface="Times New Roman" panose="02020603050405020304" pitchFamily="18" charset="0"/>
              </a:rPr>
              <a:t>We’ve</a:t>
            </a:r>
            <a:r>
              <a:rPr lang="en-GB" sz="1800" b="1">
                <a:effectLst/>
                <a:latin typeface="Calibri" panose="020F0502020204030204" pitchFamily="34" charset="0"/>
                <a:ea typeface="Calibri" panose="020F0502020204030204" pitchFamily="34" charset="0"/>
                <a:cs typeface="Times New Roman" panose="02020603050405020304" pitchFamily="18" charset="0"/>
              </a:rPr>
              <a:t> been happy with the stats so far, but what have our students had to say?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a:effectLst/>
                <a:latin typeface="Calibri" panose="020F0502020204030204" pitchFamily="34" charset="0"/>
                <a:ea typeface="Calibri" panose="020F0502020204030204" pitchFamily="34" charset="0"/>
                <a:cs typeface="Times New Roman" panose="02020603050405020304" pitchFamily="18" charset="0"/>
              </a:rPr>
              <a:t>Generally, they seem to be impressed.</a:t>
            </a:r>
          </a:p>
          <a:p>
            <a:pPr>
              <a:lnSpc>
                <a:spcPct val="107000"/>
              </a:lnSpc>
              <a:spcAft>
                <a:spcPts val="12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asked how much they liked the newsletter, they gave us a 4.85 out of 5 star rating. </a:t>
            </a:r>
          </a:p>
          <a:p>
            <a:pPr>
              <a:lnSpc>
                <a:spcPct val="107000"/>
              </a:lnSpc>
              <a:spcAft>
                <a:spcPts val="12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They’ve also shared lots of positive feedback with us. Their feedback also provided some helpful pointers, including flagging technical glitches, and making suggestions about items they’d like to see in the future!</a:t>
            </a:r>
          </a:p>
          <a:p>
            <a:pPr marL="228600">
              <a:lnSpc>
                <a:spcPct val="107000"/>
              </a:lnSpc>
              <a:spcAft>
                <a:spcPts val="5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 hope this whistle stop tour of our stats and content has been useful. Now back to my colleagues for even more info!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B3523E2-94A3-4F90-B5CC-AD03500D445B}" type="slidenum">
              <a:rPr lang="en-US"/>
              <a:t>10</a:t>
            </a:fld>
            <a:endParaRPr lang="en-US"/>
          </a:p>
        </p:txBody>
      </p:sp>
    </p:spTree>
    <p:extLst>
      <p:ext uri="{BB962C8B-B14F-4D97-AF65-F5344CB8AC3E}">
        <p14:creationId xmlns:p14="http://schemas.microsoft.com/office/powerpoint/2010/main" val="2322860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Building relationships</a:t>
            </a:r>
            <a:r>
              <a:rPr lang="en-US" dirty="0"/>
              <a:t>  </a:t>
            </a:r>
            <a:endParaRPr lang="en-US"/>
          </a:p>
          <a:p>
            <a:r>
              <a:rPr lang="en-US" dirty="0"/>
              <a:t>  </a:t>
            </a:r>
            <a:endParaRPr lang="en-US" dirty="0">
              <a:cs typeface="Calibri"/>
            </a:endParaRPr>
          </a:p>
          <a:p>
            <a:r>
              <a:rPr lang="en-US" dirty="0"/>
              <a:t>The newsletter has been a collaborative effort that has meant building relationships across teams. First, we were lucky to have active and engaged group of students in the Library Associates, interested in getting involved with their library and which has been a key element in the newsletters success.   </a:t>
            </a:r>
            <a:endParaRPr lang="en-US" dirty="0">
              <a:cs typeface="Calibri"/>
            </a:endParaRPr>
          </a:p>
          <a:p>
            <a:r>
              <a:rPr lang="en-US" dirty="0"/>
              <a:t>  </a:t>
            </a:r>
            <a:endParaRPr lang="en-US" dirty="0">
              <a:cs typeface="Calibri"/>
            </a:endParaRPr>
          </a:p>
          <a:p>
            <a:r>
              <a:rPr lang="en-US" dirty="0"/>
              <a:t>The newsletter project has extended this relationship further, with the student writers and editor working with Library staff as colleagues to  produce the finished product.   </a:t>
            </a:r>
            <a:endParaRPr lang="en-US" dirty="0">
              <a:cs typeface="Calibri"/>
            </a:endParaRPr>
          </a:p>
          <a:p>
            <a:r>
              <a:rPr lang="en-US" dirty="0"/>
              <a:t>  </a:t>
            </a:r>
            <a:endParaRPr lang="en-US" dirty="0">
              <a:cs typeface="Calibri"/>
            </a:endParaRPr>
          </a:p>
          <a:p>
            <a:r>
              <a:rPr lang="en-US" dirty="0"/>
              <a:t>For the writers and editor in particular this has also involved working with other teams across the University, such as the Central Communications Team with whom they might not have normally worked. This experience has provided valuable development opportunities beyond their studies. </a:t>
            </a:r>
            <a:endParaRPr lang="en-US" dirty="0">
              <a:cs typeface="Calibri"/>
            </a:endParaRPr>
          </a:p>
          <a:p>
            <a:r>
              <a:rPr lang="en-US" dirty="0"/>
              <a:t>  </a:t>
            </a:r>
            <a:endParaRPr lang="en-US" dirty="0">
              <a:cs typeface="Calibri"/>
            </a:endParaRPr>
          </a:p>
          <a:p>
            <a:r>
              <a:rPr lang="en-US" dirty="0"/>
              <a:t>Having these wider institutional connections has also had the value of the newsletter's distribution being embedded within the wider university communication strategy, rather than becoming just another email from the library.  </a:t>
            </a:r>
            <a:endParaRPr lang="en-US" dirty="0">
              <a:cs typeface="Calibri"/>
            </a:endParaRPr>
          </a:p>
          <a:p>
            <a:r>
              <a:rPr lang="en-US" dirty="0"/>
              <a:t>  </a:t>
            </a:r>
            <a:endParaRPr lang="en-US" dirty="0">
              <a:cs typeface="Calibri"/>
            </a:endParaRPr>
          </a:p>
          <a:p>
            <a:r>
              <a:rPr lang="en-US" u="sng" dirty="0"/>
              <a:t>Supporting and Librarian role</a:t>
            </a:r>
            <a:r>
              <a:rPr lang="en-US" dirty="0"/>
              <a:t>  </a:t>
            </a:r>
            <a:endParaRPr lang="en-US" dirty="0">
              <a:cs typeface="Calibri"/>
            </a:endParaRPr>
          </a:p>
          <a:p>
            <a:r>
              <a:rPr lang="en-US" dirty="0"/>
              <a:t>  </a:t>
            </a:r>
            <a:endParaRPr lang="en-US" dirty="0">
              <a:cs typeface="Calibri"/>
            </a:endParaRPr>
          </a:p>
          <a:p>
            <a:r>
              <a:rPr lang="en-US" dirty="0"/>
              <a:t>The newsletter was pitched as a library student takeover, and a key aim was that it should come from the students with the student voice. So what role for Librarians?   </a:t>
            </a:r>
            <a:endParaRPr lang="en-US" dirty="0">
              <a:cs typeface="Calibri"/>
            </a:endParaRPr>
          </a:p>
          <a:p>
            <a:r>
              <a:rPr lang="en-US" dirty="0"/>
              <a:t>  </a:t>
            </a:r>
            <a:endParaRPr lang="en-US" dirty="0">
              <a:cs typeface="Calibri"/>
            </a:endParaRPr>
          </a:p>
          <a:p>
            <a:r>
              <a:rPr lang="en-US" dirty="0"/>
              <a:t>On the whole the role of the Librarian Team was simply to create a framework in which students could work freely and independently.   </a:t>
            </a:r>
            <a:endParaRPr lang="en-US" dirty="0">
              <a:cs typeface="Calibri"/>
            </a:endParaRPr>
          </a:p>
          <a:p>
            <a:r>
              <a:rPr lang="en-US" dirty="0"/>
              <a:t>  </a:t>
            </a:r>
            <a:endParaRPr lang="en-US" dirty="0">
              <a:cs typeface="Calibri"/>
            </a:endParaRPr>
          </a:p>
          <a:p>
            <a:r>
              <a:rPr lang="en-US" dirty="0"/>
              <a:t>However, we found that our student writers were initially adapting their voice to write for the library, instead of writing from their perspective. Indeed, the University Librarian, who gave great support to the project, commented on drafts of the first issue, that it didn’t sound student enough. </a:t>
            </a:r>
            <a:endParaRPr lang="en-US" dirty="0">
              <a:cs typeface="Calibri"/>
            </a:endParaRPr>
          </a:p>
          <a:p>
            <a:r>
              <a:rPr lang="en-US" dirty="0"/>
              <a:t>  </a:t>
            </a:r>
            <a:endParaRPr lang="en-US" dirty="0">
              <a:cs typeface="Calibri"/>
            </a:endParaRPr>
          </a:p>
          <a:p>
            <a:r>
              <a:rPr lang="en-US" dirty="0"/>
              <a:t>It took active encouragement, along with a conscious change in mindset across the team to find the confidence to write in a different way, and which developed through subsequent issues. </a:t>
            </a:r>
            <a:endParaRPr lang="en-US" dirty="0">
              <a:cs typeface="Calibri"/>
            </a:endParaRPr>
          </a:p>
          <a:p>
            <a:r>
              <a:rPr lang="en-US" dirty="0"/>
              <a:t>We also had an editor who was very committed to this ethos, and supported the writers to make this change, which consequently resulted in greater student ownership of the writing and production.  </a:t>
            </a:r>
            <a:endParaRPr lang="en-US" dirty="0">
              <a:cs typeface="Calibri"/>
            </a:endParaRPr>
          </a:p>
          <a:p>
            <a:r>
              <a:rPr lang="en-US" dirty="0"/>
              <a:t>  </a:t>
            </a:r>
            <a:endParaRPr lang="en-US" dirty="0">
              <a:cs typeface="Calibri"/>
            </a:endParaRPr>
          </a:p>
          <a:p>
            <a:r>
              <a:rPr lang="en-US" dirty="0"/>
              <a:t>There was always an internal content review built in as part of the process, but the quality and engagement shown by our writing and editorial team meant that this was always light touch and never resulted in content being rejected, blocked or changed, thus protecting the student voice.  </a:t>
            </a:r>
            <a:endParaRPr lang="en-US" dirty="0">
              <a:cs typeface="Calibri"/>
            </a:endParaRPr>
          </a:p>
          <a:p>
            <a:r>
              <a:rPr lang="en-US" dirty="0"/>
              <a:t>  </a:t>
            </a:r>
            <a:endParaRPr lang="en-US" dirty="0">
              <a:cs typeface="Calibri"/>
            </a:endParaRPr>
          </a:p>
          <a:p>
            <a:r>
              <a:rPr lang="en-US" dirty="0"/>
              <a:t>Now you're going to hear from our Editor, Harry Sun, for the student perspective on the newsletter.  </a:t>
            </a:r>
            <a:endParaRPr lang="en-US" dirty="0">
              <a:cs typeface="Calibri"/>
            </a:endParaRPr>
          </a:p>
        </p:txBody>
      </p:sp>
      <p:sp>
        <p:nvSpPr>
          <p:cNvPr id="4" name="Slide Number Placeholder 3"/>
          <p:cNvSpPr>
            <a:spLocks noGrp="1"/>
          </p:cNvSpPr>
          <p:nvPr>
            <p:ph type="sldNum" sz="quarter" idx="5"/>
          </p:nvPr>
        </p:nvSpPr>
        <p:spPr/>
        <p:txBody>
          <a:bodyPr/>
          <a:lstStyle/>
          <a:p>
            <a:fld id="{CB3523E2-94A3-4F90-B5CC-AD03500D445B}" type="slidenum">
              <a:t>11</a:t>
            </a:fld>
            <a:endParaRPr lang="en-US"/>
          </a:p>
        </p:txBody>
      </p:sp>
    </p:spTree>
    <p:extLst>
      <p:ext uri="{BB962C8B-B14F-4D97-AF65-F5344CB8AC3E}">
        <p14:creationId xmlns:p14="http://schemas.microsoft.com/office/powerpoint/2010/main" val="79886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Future Plans</a:t>
            </a:r>
            <a:r>
              <a:rPr lang="en-US"/>
              <a:t>  </a:t>
            </a:r>
          </a:p>
          <a:p>
            <a:r>
              <a:rPr lang="en-US"/>
              <a:t>  </a:t>
            </a:r>
          </a:p>
          <a:p>
            <a:r>
              <a:rPr lang="en-US"/>
              <a:t>The newsletter has enabled us to really engage our wider student body with their library, particularly through a period during which access to the physical library continued to be restricted.    </a:t>
            </a:r>
          </a:p>
          <a:p>
            <a:r>
              <a:rPr lang="en-US"/>
              <a:t>  </a:t>
            </a:r>
          </a:p>
          <a:p>
            <a:r>
              <a:rPr lang="en-US"/>
              <a:t>Most importantly, the newsletter has given us a new platform that placed the student voice front and centre within our Library communications, and with a reach that has surprisingly out-performed social media channels.   </a:t>
            </a:r>
          </a:p>
          <a:p>
            <a:r>
              <a:rPr lang="en-US"/>
              <a:t>  </a:t>
            </a:r>
          </a:p>
          <a:p>
            <a:r>
              <a:rPr lang="en-US"/>
              <a:t>The impacts that we have seen from the number of times the newsletter was read, along with click throughs to blogs and other sites, has demonstrated both the value and power of the student voice in Library communications. It has shown that it can make a significant difference in reaching students, even when using a more traditional emailed format.   </a:t>
            </a:r>
          </a:p>
          <a:p>
            <a:r>
              <a:rPr lang="en-US"/>
              <a:t>  </a:t>
            </a:r>
          </a:p>
          <a:p>
            <a:r>
              <a:rPr lang="en-US"/>
              <a:t>As a result of all these positive factors driven by the newsletter’s success, we are currently planning recruitment for new writers and editor for 2023 to continue the newsletter and maintain the student voice within the Library and beyond.   </a:t>
            </a:r>
          </a:p>
          <a:p>
            <a:r>
              <a:rPr lang="en-US"/>
              <a:t>  </a:t>
            </a:r>
          </a:p>
          <a:p>
            <a:r>
              <a:rPr lang="en-US"/>
              <a:t>We hope that this has provided some inspiration for engaging students in your Libraries. That perhaps if social media isn’t getting the attention or engagement you’d like, how rethinking an approach with strong student involvement and talking to their peers, it can increase engagement in a very positive way for all involved and provide a bit more ownership of what is after all, their library. </a:t>
            </a:r>
          </a:p>
          <a:p>
            <a:endParaRPr lang="en-US"/>
          </a:p>
        </p:txBody>
      </p:sp>
      <p:sp>
        <p:nvSpPr>
          <p:cNvPr id="4" name="Slide Number Placeholder 3"/>
          <p:cNvSpPr>
            <a:spLocks noGrp="1"/>
          </p:cNvSpPr>
          <p:nvPr>
            <p:ph type="sldNum" sz="quarter" idx="5"/>
          </p:nvPr>
        </p:nvSpPr>
        <p:spPr/>
        <p:txBody>
          <a:bodyPr/>
          <a:lstStyle/>
          <a:p>
            <a:fld id="{CB3523E2-94A3-4F90-B5CC-AD03500D445B}" type="slidenum">
              <a:t>13</a:t>
            </a:fld>
            <a:endParaRPr lang="en-US"/>
          </a:p>
        </p:txBody>
      </p:sp>
    </p:spTree>
    <p:extLst>
      <p:ext uri="{BB962C8B-B14F-4D97-AF65-F5344CB8AC3E}">
        <p14:creationId xmlns:p14="http://schemas.microsoft.com/office/powerpoint/2010/main" val="307334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E9F8-0946-9C85-7D49-95986AA34A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75BB7D-4EDF-DFA2-B0D5-16BAACB41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1D1077-9A06-CA37-11D8-6E23DA1D9891}"/>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A7923524-3BA9-D200-A434-295F5A633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555A7F-3DA9-ADF4-5EE5-5F42B00ADDDC}"/>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1961586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05A6-3157-3B0C-9855-02F82EBC61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DB24A8-DC69-F7C2-5E02-821F2303A2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6B01FF-8399-722A-F05C-495BF39B1C43}"/>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AD7EE0D0-ACC6-CCEB-C019-4C4B0DA26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41F1F1-F59B-71EC-D916-A3B3B39AF763}"/>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269693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B3FD2C-F9CD-EC36-7647-AFBEDC83EC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692C97-85C8-0A61-604E-2FB8948652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ED52F8-1B1C-D1BC-F21B-3586F05F8FD0}"/>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9FB7E912-3202-46E1-4A4E-F0C85843C8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47D2C6-88F4-A99E-F834-9ECF06949A5C}"/>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229501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04C5-919C-27CD-F21C-569CB9FEBB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A563A9-F34C-8867-928F-857331E01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46A1D4-0C90-D3E7-1947-7CA54FB7B937}"/>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640304BD-C132-797C-3317-353312C147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092E3-4A46-D7CA-AE5F-684AADB0FE6D}"/>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93619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1924-5A1A-8E5F-ACCC-F877EC7D36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5CA736C-1345-A39E-E711-C190D2AF7F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638C3-FDC4-E648-3265-CF69ABD12F49}"/>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D5B7D13D-CADA-59EB-15BD-D9B256C91C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33E62-9962-E461-92C8-9AF5CDBD580E}"/>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196447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E0FF-C326-91D8-BE83-4EC9F35F9A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0A03CA-0BCC-8937-48E3-77A02DA25F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B140BC-2F0A-265F-8183-553D741CB7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742551-C757-A213-95F5-1D8CDA434686}"/>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6" name="Footer Placeholder 5">
            <a:extLst>
              <a:ext uri="{FF2B5EF4-FFF2-40B4-BE49-F238E27FC236}">
                <a16:creationId xmlns:a16="http://schemas.microsoft.com/office/drawing/2014/main" id="{21D09689-8361-70E4-5DDF-CCBF232689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EEF36A-28E0-BF2A-DB95-D1094DED8160}"/>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3685183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C959-0809-8FD0-8E22-A4D8D10BD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C6E210-E31A-2691-9316-6A44718702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C67902-69DC-600F-F4FA-8D5C56ECDB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8E688D-2330-86C1-2BC7-B793F15CE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48A42-9C2A-EF83-223C-5938DB2E2D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8E71EC-C6C1-FB9D-3E4A-6C2DDC3CD135}"/>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8" name="Footer Placeholder 7">
            <a:extLst>
              <a:ext uri="{FF2B5EF4-FFF2-40B4-BE49-F238E27FC236}">
                <a16:creationId xmlns:a16="http://schemas.microsoft.com/office/drawing/2014/main" id="{4E220B75-8AA4-3085-E29B-69EDE5C77F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34BAB4-8A49-53E5-ABDF-21E72BFA4B83}"/>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80590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FC5E-EF25-F0A7-ADFE-B6162D35D9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AE3636-CF36-9B29-E8E2-C7FB75E8B03D}"/>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4" name="Footer Placeholder 3">
            <a:extLst>
              <a:ext uri="{FF2B5EF4-FFF2-40B4-BE49-F238E27FC236}">
                <a16:creationId xmlns:a16="http://schemas.microsoft.com/office/drawing/2014/main" id="{850DCCA3-BB8D-2C54-13F8-514B512673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1AD676-F00C-874D-EC63-B42F713DBA54}"/>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94498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BDDEE-D9A6-AC86-9B1F-D4F34E3F9E82}"/>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3" name="Footer Placeholder 2">
            <a:extLst>
              <a:ext uri="{FF2B5EF4-FFF2-40B4-BE49-F238E27FC236}">
                <a16:creationId xmlns:a16="http://schemas.microsoft.com/office/drawing/2014/main" id="{653CDBAA-9314-0787-5AAC-FA3DF7D378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2ED18C-BFC6-B331-9FEA-AC9E00AA9784}"/>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28154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D7C5-421C-FF9D-30FB-F05D55284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1A5CB3-AD1A-B61F-248B-A76541757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F865DB-DF09-013E-7E65-8AA78D3F3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36B84-1F85-59B5-982A-B9CFC07E4512}"/>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6" name="Footer Placeholder 5">
            <a:extLst>
              <a:ext uri="{FF2B5EF4-FFF2-40B4-BE49-F238E27FC236}">
                <a16:creationId xmlns:a16="http://schemas.microsoft.com/office/drawing/2014/main" id="{A2D97ED9-B0B6-4263-D387-956BBA6AC1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ABBEAE-DE6B-42EC-2474-4F016E2F066A}"/>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80585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5B02-551A-BD28-5946-0B2E4A68E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42BC92-BBF6-5C26-CD49-6F870D089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797F71-C23D-569E-CF83-9F7CEFD65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EBB36-21E5-CE3D-DD2F-D070FEA4FEEB}"/>
              </a:ext>
            </a:extLst>
          </p:cNvPr>
          <p:cNvSpPr>
            <a:spLocks noGrp="1"/>
          </p:cNvSpPr>
          <p:nvPr>
            <p:ph type="dt" sz="half" idx="10"/>
          </p:nvPr>
        </p:nvSpPr>
        <p:spPr/>
        <p:txBody>
          <a:bodyPr/>
          <a:lstStyle/>
          <a:p>
            <a:fld id="{3B319557-F0B3-4AAB-9979-D658C5051E13}" type="datetimeFigureOut">
              <a:rPr lang="en-GB" smtClean="0"/>
              <a:t>23/09/2022</a:t>
            </a:fld>
            <a:endParaRPr lang="en-GB"/>
          </a:p>
        </p:txBody>
      </p:sp>
      <p:sp>
        <p:nvSpPr>
          <p:cNvPr id="6" name="Footer Placeholder 5">
            <a:extLst>
              <a:ext uri="{FF2B5EF4-FFF2-40B4-BE49-F238E27FC236}">
                <a16:creationId xmlns:a16="http://schemas.microsoft.com/office/drawing/2014/main" id="{3A22F4B7-BDF7-7B75-954E-A7949DCCD3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C39CE2-20A6-07C1-DF52-055FEA74E48B}"/>
              </a:ext>
            </a:extLst>
          </p:cNvPr>
          <p:cNvSpPr>
            <a:spLocks noGrp="1"/>
          </p:cNvSpPr>
          <p:nvPr>
            <p:ph type="sldNum" sz="quarter" idx="12"/>
          </p:nvPr>
        </p:nvSpPr>
        <p:spPr/>
        <p:txBody>
          <a:bodyPr/>
          <a:lstStyle/>
          <a:p>
            <a:fld id="{6C10B913-8823-482C-B18E-EC01C2FA4C91}" type="slidenum">
              <a:rPr lang="en-GB" smtClean="0"/>
              <a:t>‹#›</a:t>
            </a:fld>
            <a:endParaRPr lang="en-GB"/>
          </a:p>
        </p:txBody>
      </p:sp>
    </p:spTree>
    <p:extLst>
      <p:ext uri="{BB962C8B-B14F-4D97-AF65-F5344CB8AC3E}">
        <p14:creationId xmlns:p14="http://schemas.microsoft.com/office/powerpoint/2010/main" val="4203615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E6F220-8880-E482-BE65-BA2C07505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3AB4B-8FC8-C00D-178F-5B0F743FC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9E7A5-7AA6-41BF-1CA0-14085D427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19557-F0B3-4AAB-9979-D658C5051E13}" type="datetimeFigureOut">
              <a:rPr lang="en-GB" smtClean="0"/>
              <a:t>23/09/2022</a:t>
            </a:fld>
            <a:endParaRPr lang="en-GB"/>
          </a:p>
        </p:txBody>
      </p:sp>
      <p:sp>
        <p:nvSpPr>
          <p:cNvPr id="5" name="Footer Placeholder 4">
            <a:extLst>
              <a:ext uri="{FF2B5EF4-FFF2-40B4-BE49-F238E27FC236}">
                <a16:creationId xmlns:a16="http://schemas.microsoft.com/office/drawing/2014/main" id="{FBBB2B3E-E2ED-868C-71C4-091620ED97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B4B9E-4A94-16FB-3990-C1D3959BF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0B913-8823-482C-B18E-EC01C2FA4C91}" type="slidenum">
              <a:rPr lang="en-GB" smtClean="0"/>
              <a:t>‹#›</a:t>
            </a:fld>
            <a:endParaRPr lang="en-GB"/>
          </a:p>
        </p:txBody>
      </p:sp>
    </p:spTree>
    <p:extLst>
      <p:ext uri="{BB962C8B-B14F-4D97-AF65-F5344CB8AC3E}">
        <p14:creationId xmlns:p14="http://schemas.microsoft.com/office/powerpoint/2010/main" val="3017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eb.microsoftstream.com/embed/video/11e4064f-b53b-4e9f-97e9-b2cc1c6c1211?autoplay=false&amp;showinfo=true&amp;app=powerpoint&amp;appPlatform=web&amp;hostCorrelationId=166123ab-5df9-42a0-bf2c-fa0542ccb6ce"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updates.warwick.ac.uk/admin/email/preview/link?url=https%253A%252F%252Fupdates.warwick.ac.uk%252Femail%252Flink%252F1687%252F1%252F597%252F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updates.warwick.ac.uk/admin/email/preview/link?url=https%253A%252F%252Fupdates.warwick.ac.uk%252Femail%252Flink%252F1687%252F1%252F597%252F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6C054B-A9CB-646A-D5C2-A6EE77044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12280900" cy="6858000"/>
          </a:xfrm>
          <a:prstGeom prst="rect">
            <a:avLst/>
          </a:prstGeom>
        </p:spPr>
      </p:pic>
      <p:sp>
        <p:nvSpPr>
          <p:cNvPr id="4" name="Rectangle 3">
            <a:extLst>
              <a:ext uri="{FF2B5EF4-FFF2-40B4-BE49-F238E27FC236}">
                <a16:creationId xmlns:a16="http://schemas.microsoft.com/office/drawing/2014/main" id="{ED24B8F2-B140-7694-765A-9F6B63161BE8}"/>
              </a:ext>
            </a:extLst>
          </p:cNvPr>
          <p:cNvSpPr/>
          <p:nvPr/>
        </p:nvSpPr>
        <p:spPr>
          <a:xfrm>
            <a:off x="543636" y="1459173"/>
            <a:ext cx="3764506" cy="90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Shape, rectangle&#10;&#10;Description automatically generated">
            <a:extLst>
              <a:ext uri="{FF2B5EF4-FFF2-40B4-BE49-F238E27FC236}">
                <a16:creationId xmlns:a16="http://schemas.microsoft.com/office/drawing/2014/main" id="{A2066D2B-1B23-6A48-23D1-EA6D1B2F4C90}"/>
              </a:ext>
            </a:extLst>
          </p:cNvPr>
          <p:cNvPicPr>
            <a:picLocks noGrp="1" noChangeAspect="1"/>
          </p:cNvPicPr>
          <p:nvPr>
            <p:ph idx="1"/>
          </p:nvPr>
        </p:nvPicPr>
        <p:blipFill rotWithShape="1">
          <a:blip r:embed="rId3">
            <a:alphaModFix amt="73000"/>
          </a:blip>
          <a:srcRect l="50779" b="124"/>
          <a:stretch/>
        </p:blipFill>
        <p:spPr>
          <a:xfrm>
            <a:off x="4375246" y="4405990"/>
            <a:ext cx="7913324" cy="2451637"/>
          </a:xfrm>
        </p:spPr>
      </p:pic>
    </p:spTree>
    <p:extLst>
      <p:ext uri="{BB962C8B-B14F-4D97-AF65-F5344CB8AC3E}">
        <p14:creationId xmlns:p14="http://schemas.microsoft.com/office/powerpoint/2010/main" val="208430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5"/>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615553"/>
          </a:xfrm>
          <a:prstGeom prst="rect">
            <a:avLst/>
          </a:prstGeom>
          <a:noFill/>
        </p:spPr>
        <p:txBody>
          <a:bodyPr wrap="square" rtlCol="0">
            <a:spAutoFit/>
          </a:bodyPr>
          <a:lstStyle/>
          <a:p>
            <a:r>
              <a:rPr lang="en-GB" sz="3400" b="1">
                <a:solidFill>
                  <a:srgbClr val="5F2167"/>
                </a:solidFill>
              </a:rPr>
              <a:t>Stats, impact, and most clicked content!</a:t>
            </a: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1H4HM">
            <a:hlinkClick r:id="" action="ppaction://media"/>
            <a:extLst>
              <a:ext uri="{FF2B5EF4-FFF2-40B4-BE49-F238E27FC236}">
                <a16:creationId xmlns:a16="http://schemas.microsoft.com/office/drawing/2014/main" id="{15E17CF3-A0DE-573C-4CED-60CED887BBA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3632" y="1240464"/>
            <a:ext cx="8764734" cy="4930163"/>
          </a:xfrm>
          <a:prstGeom prst="rect">
            <a:avLst/>
          </a:prstGeom>
        </p:spPr>
      </p:pic>
    </p:spTree>
    <p:extLst>
      <p:ext uri="{BB962C8B-B14F-4D97-AF65-F5344CB8AC3E}">
        <p14:creationId xmlns:p14="http://schemas.microsoft.com/office/powerpoint/2010/main" val="317112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lIns="91440" tIns="45720" rIns="91440" bIns="45720" rtlCol="0" anchor="t">
            <a:spAutoFit/>
          </a:bodyPr>
          <a:lstStyle/>
          <a:p>
            <a:r>
              <a:rPr lang="en-GB" sz="4000" b="1">
                <a:solidFill>
                  <a:srgbClr val="5F2167"/>
                </a:solidFill>
              </a:rPr>
              <a:t>What We've Learned</a:t>
            </a:r>
          </a:p>
        </p:txBody>
      </p:sp>
      <p:sp>
        <p:nvSpPr>
          <p:cNvPr id="8" name="TextBox 7">
            <a:extLst>
              <a:ext uri="{FF2B5EF4-FFF2-40B4-BE49-F238E27FC236}">
                <a16:creationId xmlns:a16="http://schemas.microsoft.com/office/drawing/2014/main" id="{61F15681-A6B7-573A-E406-F3BE6D005057}"/>
              </a:ext>
            </a:extLst>
          </p:cNvPr>
          <p:cNvSpPr txBox="1"/>
          <p:nvPr/>
        </p:nvSpPr>
        <p:spPr>
          <a:xfrm>
            <a:off x="1880665" y="2645508"/>
            <a:ext cx="4378912" cy="2185214"/>
          </a:xfrm>
          <a:prstGeom prst="rect">
            <a:avLst/>
          </a:prstGeom>
          <a:noFill/>
        </p:spPr>
        <p:txBody>
          <a:bodyPr wrap="square" lIns="91440" tIns="45720" rIns="91440" bIns="45720" rtlCol="0" anchor="t">
            <a:spAutoFit/>
          </a:bodyPr>
          <a:lstStyle/>
          <a:p>
            <a:pPr marL="342900" indent="-342900">
              <a:spcAft>
                <a:spcPts val="1600"/>
              </a:spcAft>
              <a:buFont typeface="Arial,Sans-Serif"/>
              <a:buChar char="•"/>
            </a:pPr>
            <a:r>
              <a:rPr lang="en-GB" sz="2400">
                <a:ea typeface="+mn-lt"/>
                <a:cs typeface="+mn-lt"/>
              </a:rPr>
              <a:t>Collaborating and co-creation  </a:t>
            </a:r>
            <a:endParaRPr lang="en-GB" sz="2400">
              <a:cs typeface="Calibri" panose="020F0502020204030204"/>
            </a:endParaRPr>
          </a:p>
          <a:p>
            <a:pPr marL="227965" indent="-342900">
              <a:spcAft>
                <a:spcPts val="1600"/>
              </a:spcAft>
              <a:buFont typeface="Arial,Sans-Serif"/>
              <a:buChar char="•"/>
            </a:pPr>
            <a:r>
              <a:rPr lang="en-GB" sz="2400"/>
              <a:t>Building relationships</a:t>
            </a:r>
          </a:p>
          <a:p>
            <a:pPr marL="227965" indent="-342900">
              <a:spcAft>
                <a:spcPts val="1600"/>
              </a:spcAft>
              <a:buFont typeface="Arial,Sans-Serif"/>
              <a:buChar char="•"/>
            </a:pPr>
            <a:r>
              <a:rPr lang="en-GB" sz="2400"/>
              <a:t>Proving </a:t>
            </a:r>
            <a:r>
              <a:rPr lang="en-GB" sz="2400" b="0" i="0">
                <a:effectLst/>
              </a:rPr>
              <a:t>support</a:t>
            </a:r>
            <a:endParaRPr lang="en-GB" sz="2400">
              <a:ea typeface="+mn-lt"/>
              <a:cs typeface="+mn-lt"/>
            </a:endParaRPr>
          </a:p>
          <a:p>
            <a:pPr marL="227965" indent="-342900">
              <a:spcAft>
                <a:spcPts val="1600"/>
              </a:spcAft>
              <a:buFont typeface="Arial,Sans-Serif"/>
              <a:buChar char="•"/>
            </a:pPr>
            <a:r>
              <a:rPr lang="en-GB" sz="2400"/>
              <a:t>Protecting </a:t>
            </a:r>
            <a:r>
              <a:rPr lang="en-GB" sz="2400" b="0" i="0">
                <a:effectLst/>
              </a:rPr>
              <a:t>the </a:t>
            </a:r>
            <a:r>
              <a:rPr lang="en-GB" sz="2400"/>
              <a:t>student voice</a:t>
            </a:r>
            <a:endParaRPr lang="en-GB"/>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Picture 6" descr="A picture containing person&#10;&#10;Description automatically generated">
            <a:extLst>
              <a:ext uri="{FF2B5EF4-FFF2-40B4-BE49-F238E27FC236}">
                <a16:creationId xmlns:a16="http://schemas.microsoft.com/office/drawing/2014/main" id="{328C4110-B9AA-AF87-FDA7-A45672604AE5}"/>
              </a:ext>
            </a:extLst>
          </p:cNvPr>
          <p:cNvPicPr>
            <a:picLocks noChangeAspect="1"/>
          </p:cNvPicPr>
          <p:nvPr/>
        </p:nvPicPr>
        <p:blipFill>
          <a:blip r:embed="rId4"/>
          <a:stretch>
            <a:fillRect/>
          </a:stretch>
        </p:blipFill>
        <p:spPr>
          <a:xfrm>
            <a:off x="6441743" y="2437938"/>
            <a:ext cx="3891886" cy="2596274"/>
          </a:xfrm>
          <a:prstGeom prst="rect">
            <a:avLst/>
          </a:prstGeom>
        </p:spPr>
      </p:pic>
    </p:spTree>
    <p:extLst>
      <p:ext uri="{BB962C8B-B14F-4D97-AF65-F5344CB8AC3E}">
        <p14:creationId xmlns:p14="http://schemas.microsoft.com/office/powerpoint/2010/main" val="358158035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615553"/>
          </a:xfrm>
          <a:prstGeom prst="rect">
            <a:avLst/>
          </a:prstGeom>
          <a:noFill/>
        </p:spPr>
        <p:txBody>
          <a:bodyPr wrap="square" lIns="91440" tIns="45720" rIns="91440" bIns="45720" rtlCol="0" anchor="t">
            <a:spAutoFit/>
          </a:bodyPr>
          <a:lstStyle/>
          <a:p>
            <a:r>
              <a:rPr lang="en-GB" sz="3400" b="1">
                <a:solidFill>
                  <a:srgbClr val="5F2167"/>
                </a:solidFill>
              </a:rPr>
              <a:t>From the Editor...</a:t>
            </a: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Online Media 2">
            <a:hlinkClick r:id="" action="ppaction://media"/>
            <a:extLst>
              <a:ext uri="{FF2B5EF4-FFF2-40B4-BE49-F238E27FC236}">
                <a16:creationId xmlns:a16="http://schemas.microsoft.com/office/drawing/2014/main" id="{608DE9F9-BE61-7690-E3D8-7FDEC7B57EC2}"/>
              </a:ext>
            </a:extLst>
          </p:cNvPr>
          <p:cNvPicPr>
            <a:picLocks noRot="1" noChangeAspect="1"/>
          </p:cNvPicPr>
          <p:nvPr>
            <a:videoFile r:link="rId1"/>
          </p:nvPr>
        </p:nvPicPr>
        <p:blipFill>
          <a:blip r:embed="rId4"/>
          <a:stretch>
            <a:fillRect/>
          </a:stretch>
        </p:blipFill>
        <p:spPr>
          <a:xfrm>
            <a:off x="2003425" y="1628775"/>
            <a:ext cx="8128000" cy="4572000"/>
          </a:xfrm>
          <a:prstGeom prst="rect">
            <a:avLst/>
          </a:prstGeom>
        </p:spPr>
      </p:pic>
    </p:spTree>
    <p:extLst>
      <p:ext uri="{BB962C8B-B14F-4D97-AF65-F5344CB8AC3E}">
        <p14:creationId xmlns:p14="http://schemas.microsoft.com/office/powerpoint/2010/main" val="83229939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lIns="91440" tIns="45720" rIns="91440" bIns="45720" rtlCol="0" anchor="t">
            <a:spAutoFit/>
          </a:bodyPr>
          <a:lstStyle/>
          <a:p>
            <a:r>
              <a:rPr lang="en-GB" sz="4000" b="1">
                <a:solidFill>
                  <a:srgbClr val="5F2167"/>
                </a:solidFill>
              </a:rPr>
              <a:t>The Future</a:t>
            </a:r>
          </a:p>
        </p:txBody>
      </p:sp>
      <p:sp>
        <p:nvSpPr>
          <p:cNvPr id="8" name="TextBox 7">
            <a:extLst>
              <a:ext uri="{FF2B5EF4-FFF2-40B4-BE49-F238E27FC236}">
                <a16:creationId xmlns:a16="http://schemas.microsoft.com/office/drawing/2014/main" id="{61F15681-A6B7-573A-E406-F3BE6D005057}"/>
              </a:ext>
            </a:extLst>
          </p:cNvPr>
          <p:cNvSpPr txBox="1"/>
          <p:nvPr/>
        </p:nvSpPr>
        <p:spPr>
          <a:xfrm>
            <a:off x="2065020" y="2615974"/>
            <a:ext cx="4378912" cy="2349361"/>
          </a:xfrm>
          <a:prstGeom prst="rect">
            <a:avLst/>
          </a:prstGeom>
          <a:noFill/>
        </p:spPr>
        <p:txBody>
          <a:bodyPr wrap="square" lIns="91440" tIns="45720" rIns="91440" bIns="45720" rtlCol="0" anchor="t">
            <a:spAutoFit/>
          </a:bodyPr>
          <a:lstStyle/>
          <a:p>
            <a:pPr marL="342900" indent="-342900">
              <a:spcAft>
                <a:spcPts val="1600"/>
              </a:spcAft>
              <a:buFont typeface="Arial,Sans-Serif"/>
              <a:buChar char="•"/>
            </a:pPr>
            <a:r>
              <a:rPr lang="en-GB" sz="2400">
                <a:ea typeface="+mn-lt"/>
                <a:cs typeface="+mn-lt"/>
              </a:rPr>
              <a:t>Continuing progress</a:t>
            </a:r>
            <a:endParaRPr lang="en-US" sz="2400" b="0" i="0">
              <a:effectLst/>
              <a:ea typeface="+mn-lt"/>
              <a:cs typeface="+mn-lt"/>
            </a:endParaRPr>
          </a:p>
          <a:p>
            <a:pPr marL="342900" indent="-342900">
              <a:spcAft>
                <a:spcPts val="1600"/>
              </a:spcAft>
              <a:buFont typeface="Arial,Sans-Serif"/>
              <a:buChar char="•"/>
            </a:pPr>
            <a:r>
              <a:rPr lang="en-GB" sz="2400">
                <a:ea typeface="+mn-lt"/>
                <a:cs typeface="+mn-lt"/>
              </a:rPr>
              <a:t>Building engagement</a:t>
            </a:r>
            <a:endParaRPr lang="en-US" sz="2400" b="0" i="0">
              <a:effectLst/>
              <a:ea typeface="+mn-lt"/>
              <a:cs typeface="+mn-lt"/>
            </a:endParaRPr>
          </a:p>
          <a:p>
            <a:pPr marL="342900" indent="-342900">
              <a:spcAft>
                <a:spcPts val="1600"/>
              </a:spcAft>
              <a:buFont typeface="Arial,Sans-Serif"/>
              <a:buChar char="•"/>
            </a:pPr>
            <a:r>
              <a:rPr lang="en-GB" sz="2400"/>
              <a:t>Increasing student involvement </a:t>
            </a:r>
            <a:r>
              <a:rPr lang="en-GB" sz="2400" b="0" i="0">
                <a:effectLst/>
              </a:rPr>
              <a:t>in Library</a:t>
            </a:r>
            <a:r>
              <a:rPr lang="en-GB" sz="2400"/>
              <a:t> communications</a:t>
            </a:r>
            <a:endParaRPr lang="en-GB"/>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7DBC6510-CA7D-3EF6-B17D-B99C0B5AFFCA}"/>
              </a:ext>
            </a:extLst>
          </p:cNvPr>
          <p:cNvPicPr>
            <a:picLocks noChangeAspect="1"/>
          </p:cNvPicPr>
          <p:nvPr/>
        </p:nvPicPr>
        <p:blipFill>
          <a:blip r:embed="rId4"/>
          <a:stretch>
            <a:fillRect/>
          </a:stretch>
        </p:blipFill>
        <p:spPr>
          <a:xfrm>
            <a:off x="5895833" y="2577910"/>
            <a:ext cx="4086367" cy="2720833"/>
          </a:xfrm>
          <a:prstGeom prst="rect">
            <a:avLst/>
          </a:prstGeom>
        </p:spPr>
      </p:pic>
    </p:spTree>
    <p:extLst>
      <p:ext uri="{BB962C8B-B14F-4D97-AF65-F5344CB8AC3E}">
        <p14:creationId xmlns:p14="http://schemas.microsoft.com/office/powerpoint/2010/main" val="340559079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CDE2339-E4A8-576C-7983-90743C846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
        <p:nvSpPr>
          <p:cNvPr id="8" name="TextBox 7">
            <a:extLst>
              <a:ext uri="{FF2B5EF4-FFF2-40B4-BE49-F238E27FC236}">
                <a16:creationId xmlns:a16="http://schemas.microsoft.com/office/drawing/2014/main" id="{61F15681-A6B7-573A-E406-F3BE6D005057}"/>
              </a:ext>
            </a:extLst>
          </p:cNvPr>
          <p:cNvSpPr txBox="1"/>
          <p:nvPr/>
        </p:nvSpPr>
        <p:spPr>
          <a:xfrm>
            <a:off x="1963048" y="2185791"/>
            <a:ext cx="8218848" cy="2492990"/>
          </a:xfrm>
          <a:prstGeom prst="rect">
            <a:avLst/>
          </a:prstGeom>
          <a:noFill/>
        </p:spPr>
        <p:txBody>
          <a:bodyPr wrap="square" lIns="91440" tIns="45720" rIns="91440" bIns="45720" rtlCol="0" anchor="t">
            <a:spAutoFit/>
          </a:bodyPr>
          <a:lstStyle/>
          <a:p>
            <a:r>
              <a:rPr lang="en-GB" sz="2800" i="0">
                <a:solidFill>
                  <a:srgbClr val="201F1E"/>
                </a:solidFill>
                <a:effectLst/>
                <a:latin typeface="Calibri"/>
                <a:cs typeface="Calibri"/>
              </a:rPr>
              <a:t>We hope you’ve enjoyed the presentation.</a:t>
            </a:r>
            <a:r>
              <a:rPr lang="en-GB" sz="2800">
                <a:solidFill>
                  <a:srgbClr val="201F1E"/>
                </a:solidFill>
                <a:latin typeface="Calibri"/>
                <a:cs typeface="Calibri"/>
              </a:rPr>
              <a:t> </a:t>
            </a:r>
            <a:endParaRPr lang="en-GB" sz="2800" i="0">
              <a:solidFill>
                <a:srgbClr val="201F1E"/>
              </a:solidFill>
              <a:effectLst/>
              <a:latin typeface="Calibri" panose="020F0502020204030204" pitchFamily="34" charset="0"/>
            </a:endParaRPr>
          </a:p>
          <a:p>
            <a:endParaRPr lang="en-GB" sz="2800" i="0">
              <a:solidFill>
                <a:srgbClr val="201F1E"/>
              </a:solidFill>
              <a:effectLst/>
              <a:latin typeface="Calibri" panose="020F0502020204030204" pitchFamily="34" charset="0"/>
            </a:endParaRPr>
          </a:p>
          <a:p>
            <a:r>
              <a:rPr lang="en-GB" sz="2800" i="0">
                <a:solidFill>
                  <a:srgbClr val="201F1E"/>
                </a:solidFill>
                <a:effectLst/>
                <a:latin typeface="Calibri"/>
                <a:cs typeface="Calibri"/>
              </a:rPr>
              <a:t>Tweet </a:t>
            </a:r>
            <a:r>
              <a:rPr lang="en-GB" sz="3200" b="1" i="0">
                <a:solidFill>
                  <a:srgbClr val="5F2167"/>
                </a:solidFill>
                <a:effectLst/>
                <a:latin typeface="Calibri"/>
                <a:cs typeface="Calibri"/>
              </a:rPr>
              <a:t>@WarwickLibrary</a:t>
            </a:r>
            <a:r>
              <a:rPr lang="en-GB" sz="2800" i="0">
                <a:solidFill>
                  <a:srgbClr val="201F1E"/>
                </a:solidFill>
                <a:effectLst/>
                <a:latin typeface="Calibri"/>
                <a:cs typeface="Calibri"/>
              </a:rPr>
              <a:t> to tell us what you think, </a:t>
            </a:r>
            <a:r>
              <a:rPr lang="en-GB" sz="2800">
                <a:solidFill>
                  <a:srgbClr val="201F1E"/>
                </a:solidFill>
                <a:latin typeface="Calibri"/>
                <a:cs typeface="Calibri"/>
              </a:rPr>
              <a:t>or email us </a:t>
            </a:r>
            <a:r>
              <a:rPr lang="en-GB" sz="3200" b="1">
                <a:solidFill>
                  <a:srgbClr val="5F2167"/>
                </a:solidFill>
                <a:latin typeface="Calibri"/>
                <a:cs typeface="Calibri"/>
              </a:rPr>
              <a:t>academicsupport@warwick.ac.uk</a:t>
            </a:r>
            <a:r>
              <a:rPr lang="en-GB" sz="4000">
                <a:solidFill>
                  <a:srgbClr val="201F1E"/>
                </a:solidFill>
                <a:latin typeface="Calibri"/>
                <a:cs typeface="Calibri"/>
              </a:rPr>
              <a:t> </a:t>
            </a:r>
            <a:r>
              <a:rPr lang="en-GB" sz="2800">
                <a:solidFill>
                  <a:srgbClr val="201F1E"/>
                </a:solidFill>
                <a:latin typeface="Calibri"/>
                <a:cs typeface="Calibri"/>
              </a:rPr>
              <a:t>with</a:t>
            </a:r>
            <a:r>
              <a:rPr lang="en-GB" sz="2800" i="0">
                <a:solidFill>
                  <a:srgbClr val="201F1E"/>
                </a:solidFill>
                <a:effectLst/>
                <a:latin typeface="Calibri"/>
                <a:cs typeface="Calibri"/>
              </a:rPr>
              <a:t> any questions you might still have!</a:t>
            </a:r>
            <a:endParaRPr lang="en-GB" sz="2800">
              <a:solidFill>
                <a:srgbClr val="5F2167"/>
              </a:solidFill>
              <a:latin typeface="Calibri"/>
              <a:cs typeface="Calibri"/>
            </a:endParaRPr>
          </a:p>
        </p:txBody>
      </p:sp>
      <p:sp>
        <p:nvSpPr>
          <p:cNvPr id="6" name="TextBox 5">
            <a:extLst>
              <a:ext uri="{FF2B5EF4-FFF2-40B4-BE49-F238E27FC236}">
                <a16:creationId xmlns:a16="http://schemas.microsoft.com/office/drawing/2014/main" id="{405C8EDF-D155-0B11-B433-A48A13943CB2}"/>
              </a:ext>
            </a:extLst>
          </p:cNvPr>
          <p:cNvSpPr txBox="1"/>
          <p:nvPr/>
        </p:nvSpPr>
        <p:spPr>
          <a:xfrm>
            <a:off x="2302246" y="392396"/>
            <a:ext cx="7764780" cy="707886"/>
          </a:xfrm>
          <a:prstGeom prst="rect">
            <a:avLst/>
          </a:prstGeom>
          <a:noFill/>
        </p:spPr>
        <p:txBody>
          <a:bodyPr wrap="square" rtlCol="0">
            <a:spAutoFit/>
          </a:bodyPr>
          <a:lstStyle/>
          <a:p>
            <a:r>
              <a:rPr lang="en-GB" sz="4000" b="1">
                <a:solidFill>
                  <a:srgbClr val="5F2167"/>
                </a:solidFill>
              </a:rPr>
              <a:t>Tell us how we did</a:t>
            </a:r>
          </a:p>
        </p:txBody>
      </p:sp>
      <p:cxnSp>
        <p:nvCxnSpPr>
          <p:cNvPr id="10" name="Straight Connector 9">
            <a:extLst>
              <a:ext uri="{FF2B5EF4-FFF2-40B4-BE49-F238E27FC236}">
                <a16:creationId xmlns:a16="http://schemas.microsoft.com/office/drawing/2014/main" id="{7DDED19B-BC62-5168-30B4-2E8B193F2BD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73041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34099EEE-273F-8823-3F91-1F3852686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
        <p:nvSpPr>
          <p:cNvPr id="2" name="TextBox 1">
            <a:extLst>
              <a:ext uri="{FF2B5EF4-FFF2-40B4-BE49-F238E27FC236}">
                <a16:creationId xmlns:a16="http://schemas.microsoft.com/office/drawing/2014/main" id="{35661220-DB6F-D5C0-9F77-B09EEBFA8EAA}"/>
              </a:ext>
            </a:extLst>
          </p:cNvPr>
          <p:cNvSpPr txBox="1"/>
          <p:nvPr/>
        </p:nvSpPr>
        <p:spPr>
          <a:xfrm>
            <a:off x="1835677" y="217223"/>
            <a:ext cx="7764780" cy="646331"/>
          </a:xfrm>
          <a:prstGeom prst="rect">
            <a:avLst/>
          </a:prstGeom>
          <a:noFill/>
        </p:spPr>
        <p:txBody>
          <a:bodyPr wrap="square" rtlCol="0">
            <a:spAutoFit/>
          </a:bodyPr>
          <a:lstStyle/>
          <a:p>
            <a:r>
              <a:rPr lang="en-GB" sz="3600" b="1">
                <a:solidFill>
                  <a:srgbClr val="5F2167"/>
                </a:solidFill>
              </a:rPr>
              <a:t>Thanks for listening!</a:t>
            </a:r>
          </a:p>
        </p:txBody>
      </p:sp>
      <p:pic>
        <p:nvPicPr>
          <p:cNvPr id="9" name="Picture 8" descr="A group of people&#10;&#10;Description automatically generated with low confidence">
            <a:extLst>
              <a:ext uri="{FF2B5EF4-FFF2-40B4-BE49-F238E27FC236}">
                <a16:creationId xmlns:a16="http://schemas.microsoft.com/office/drawing/2014/main" id="{4C456D05-EDC8-C4A5-90A4-97429F62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209" y="1557903"/>
            <a:ext cx="8965581" cy="1793116"/>
          </a:xfrm>
          <a:prstGeom prst="rect">
            <a:avLst/>
          </a:prstGeom>
        </p:spPr>
      </p:pic>
      <p:sp>
        <p:nvSpPr>
          <p:cNvPr id="7" name="TextBox 6">
            <a:extLst>
              <a:ext uri="{FF2B5EF4-FFF2-40B4-BE49-F238E27FC236}">
                <a16:creationId xmlns:a16="http://schemas.microsoft.com/office/drawing/2014/main" id="{F8F14912-189B-8781-6C6E-EA27B53CD1D1}"/>
              </a:ext>
            </a:extLst>
          </p:cNvPr>
          <p:cNvSpPr txBox="1"/>
          <p:nvPr/>
        </p:nvSpPr>
        <p:spPr>
          <a:xfrm>
            <a:off x="1873126" y="3198833"/>
            <a:ext cx="8445748" cy="1015663"/>
          </a:xfrm>
          <a:prstGeom prst="rect">
            <a:avLst/>
          </a:prstGeom>
          <a:noFill/>
        </p:spPr>
        <p:txBody>
          <a:bodyPr wrap="square" rtlCol="0">
            <a:spAutoFit/>
          </a:bodyPr>
          <a:lstStyle/>
          <a:p>
            <a:r>
              <a:rPr lang="en-GB" sz="2000" i="0">
                <a:effectLst/>
                <a:latin typeface="Calibri" panose="020F0502020204030204" pitchFamily="34" charset="0"/>
              </a:rPr>
              <a:t>The Library Newsletters were delivered by our student content team including: Harry Sun (Student Editor), Liam </a:t>
            </a:r>
            <a:r>
              <a:rPr lang="en-GB" sz="2000" i="0" err="1">
                <a:effectLst/>
                <a:latin typeface="Calibri" panose="020F0502020204030204" pitchFamily="34" charset="0"/>
              </a:rPr>
              <a:t>Velani</a:t>
            </a:r>
            <a:r>
              <a:rPr lang="en-GB" sz="2000" i="0">
                <a:effectLst/>
                <a:latin typeface="Calibri" panose="020F0502020204030204" pitchFamily="34" charset="0"/>
              </a:rPr>
              <a:t>, Luke Holloway, Matt </a:t>
            </a:r>
            <a:r>
              <a:rPr lang="en-GB" sz="2000" i="0" err="1">
                <a:effectLst/>
                <a:latin typeface="Calibri" panose="020F0502020204030204" pitchFamily="34" charset="0"/>
              </a:rPr>
              <a:t>Munnelly</a:t>
            </a:r>
            <a:r>
              <a:rPr lang="en-GB" sz="2000" i="0">
                <a:effectLst/>
                <a:latin typeface="Calibri" panose="020F0502020204030204" pitchFamily="34" charset="0"/>
              </a:rPr>
              <a:t>, </a:t>
            </a:r>
            <a:r>
              <a:rPr lang="en-GB" sz="2000" i="0" err="1">
                <a:effectLst/>
                <a:latin typeface="Calibri" panose="020F0502020204030204" pitchFamily="34" charset="0"/>
              </a:rPr>
              <a:t>Daira</a:t>
            </a:r>
            <a:r>
              <a:rPr lang="en-GB" sz="2000" i="0">
                <a:effectLst/>
                <a:latin typeface="Calibri" panose="020F0502020204030204" pitchFamily="34" charset="0"/>
              </a:rPr>
              <a:t> </a:t>
            </a:r>
            <a:r>
              <a:rPr lang="en-GB" sz="2000" i="0" err="1">
                <a:effectLst/>
                <a:latin typeface="Calibri" panose="020F0502020204030204" pitchFamily="34" charset="0"/>
              </a:rPr>
              <a:t>Povez</a:t>
            </a:r>
            <a:r>
              <a:rPr lang="en-GB" sz="2000" i="0">
                <a:effectLst/>
                <a:latin typeface="Calibri" panose="020F0502020204030204" pitchFamily="34" charset="0"/>
              </a:rPr>
              <a:t> </a:t>
            </a:r>
            <a:r>
              <a:rPr lang="en-GB" sz="2000" i="0" err="1">
                <a:effectLst/>
                <a:latin typeface="Calibri" panose="020F0502020204030204" pitchFamily="34" charset="0"/>
              </a:rPr>
              <a:t>Gamboa</a:t>
            </a:r>
            <a:r>
              <a:rPr lang="en-GB" sz="2000" i="0">
                <a:effectLst/>
                <a:latin typeface="Calibri" panose="020F0502020204030204" pitchFamily="34" charset="0"/>
              </a:rPr>
              <a:t>, Olivia Collins, Rachel Parkinson.</a:t>
            </a:r>
            <a:endParaRPr lang="en-GB" sz="2000"/>
          </a:p>
        </p:txBody>
      </p:sp>
      <p:sp>
        <p:nvSpPr>
          <p:cNvPr id="4" name="TextBox 3">
            <a:extLst>
              <a:ext uri="{FF2B5EF4-FFF2-40B4-BE49-F238E27FC236}">
                <a16:creationId xmlns:a16="http://schemas.microsoft.com/office/drawing/2014/main" id="{88BA897A-B9E0-A974-761B-4898BF174492}"/>
              </a:ext>
            </a:extLst>
          </p:cNvPr>
          <p:cNvSpPr txBox="1"/>
          <p:nvPr/>
        </p:nvSpPr>
        <p:spPr>
          <a:xfrm>
            <a:off x="1835677" y="941611"/>
            <a:ext cx="8445748" cy="738664"/>
          </a:xfrm>
          <a:prstGeom prst="rect">
            <a:avLst/>
          </a:prstGeom>
          <a:noFill/>
        </p:spPr>
        <p:txBody>
          <a:bodyPr wrap="square" rtlCol="0">
            <a:spAutoFit/>
          </a:bodyPr>
          <a:lstStyle/>
          <a:p>
            <a:r>
              <a:rPr lang="en-GB" sz="2100" i="0">
                <a:solidFill>
                  <a:srgbClr val="201F1E"/>
                </a:solidFill>
                <a:effectLst/>
                <a:latin typeface="Calibri" panose="020F0502020204030204" pitchFamily="34" charset="0"/>
              </a:rPr>
              <a:t>We hope you’ve enjoyed the presentation. Thanks from us, your presenters, and our student content team:</a:t>
            </a:r>
            <a:endParaRPr lang="en-GB" sz="2100">
              <a:solidFill>
                <a:srgbClr val="5F2167"/>
              </a:solidFill>
            </a:endParaRPr>
          </a:p>
        </p:txBody>
      </p:sp>
      <p:cxnSp>
        <p:nvCxnSpPr>
          <p:cNvPr id="8" name="Straight Connector 7">
            <a:extLst>
              <a:ext uri="{FF2B5EF4-FFF2-40B4-BE49-F238E27FC236}">
                <a16:creationId xmlns:a16="http://schemas.microsoft.com/office/drawing/2014/main" id="{FB37AB48-5EC8-E7D5-7F00-224AD68DDE26}"/>
              </a:ext>
            </a:extLst>
          </p:cNvPr>
          <p:cNvCxnSpPr/>
          <p:nvPr/>
        </p:nvCxnSpPr>
        <p:spPr>
          <a:xfrm>
            <a:off x="1873126" y="863554"/>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48725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D33D02-4A21-62A5-26F4-4EB20725A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12280900" cy="685800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442FF47B-5D15-7ABB-58C2-175FC1D2D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986" y="-1026928"/>
            <a:ext cx="8304028" cy="830402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26D07CCF-8849-1BCD-2C14-AA683E53B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3100" y="6388100"/>
            <a:ext cx="889000" cy="889000"/>
          </a:xfrm>
          <a:prstGeom prst="rect">
            <a:avLst/>
          </a:prstGeom>
        </p:spPr>
      </p:pic>
      <p:pic>
        <p:nvPicPr>
          <p:cNvPr id="2" name="Picture 10" descr="Shape, rectangle&#10;&#10;Description automatically generated">
            <a:extLst>
              <a:ext uri="{FF2B5EF4-FFF2-40B4-BE49-F238E27FC236}">
                <a16:creationId xmlns:a16="http://schemas.microsoft.com/office/drawing/2014/main" id="{B3C537D7-CB9D-65E5-2FF5-553C69FD7A31}"/>
              </a:ext>
            </a:extLst>
          </p:cNvPr>
          <p:cNvPicPr>
            <a:picLocks noChangeAspect="1"/>
          </p:cNvPicPr>
          <p:nvPr/>
        </p:nvPicPr>
        <p:blipFill rotWithShape="1">
          <a:blip r:embed="rId5">
            <a:alphaModFix amt="73000"/>
          </a:blip>
          <a:srcRect l="50779" b="124"/>
          <a:stretch/>
        </p:blipFill>
        <p:spPr>
          <a:xfrm>
            <a:off x="4375246" y="4405990"/>
            <a:ext cx="7913324" cy="2451637"/>
          </a:xfrm>
          <a:prstGeom prst="rect">
            <a:avLst/>
          </a:prstGeom>
        </p:spPr>
      </p:pic>
    </p:spTree>
    <p:extLst>
      <p:ext uri="{BB962C8B-B14F-4D97-AF65-F5344CB8AC3E}">
        <p14:creationId xmlns:p14="http://schemas.microsoft.com/office/powerpoint/2010/main" val="3131581235"/>
      </p:ext>
    </p:extLst>
  </p:cSld>
  <p:clrMapOvr>
    <a:masterClrMapping/>
  </p:clrMapOvr>
  <mc:AlternateContent xmlns:mc="http://schemas.openxmlformats.org/markup-compatibility/2006" xmlns:p14="http://schemas.microsoft.com/office/powerpoint/2010/main">
    <mc:Choice Requires="p14">
      <p:transition p14:dur="10" advClick="0" advTm="50"/>
    </mc:Choice>
    <mc:Fallback xmlns="">
      <p:transition advClick="0"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3.33333E-6 -0.00024 L 3.33333E-6 0.00023 C -0.00573 -0.00394 -0.01133 -0.00649 -0.0168 -0.01111 C -0.02565 -0.01899 -0.03399 -0.02871 -0.04271 -0.0375 C -0.04636 -0.04098 -0.05 -0.04561 -0.05404 -0.04815 L -0.07318 -0.06204 C -0.07722 -0.06505 -0.08099 -0.06922 -0.08529 -0.07153 C -0.1 -0.07871 -0.09857 -0.07662 -0.11394 -0.09283 C -0.11966 -0.09908 -0.12578 -0.1044 -0.13047 -0.11297 C -0.13203 -0.11574 -0.13555 -0.12338 -0.13815 -0.12524 C -0.1875 -0.16366 -0.17123 -0.13125 -0.24336 -0.25973 C -0.2487 -0.26899 -0.26797 -0.30139 -0.27461 -0.31829 C -0.29037 -0.35857 -0.28685 -0.35672 -0.30078 -0.39861 C -0.30209 -0.40301 -0.30391 -0.40695 -0.30586 -0.41065 C -0.31328 -0.42593 -0.32097 -0.44051 -0.32852 -0.45533 C -0.33425 -0.4676 -0.34206 -0.48357 -0.34675 -0.49723 C -0.34935 -0.50533 -0.35131 -0.51366 -0.35365 -0.52176 C -0.36133 -0.55209 -0.36914 -0.5875 -0.37266 -0.61899 L -0.37513 -0.64236 C -0.375 -0.68149 -0.375 -0.72061 -0.37448 -0.75973 C -0.37435 -0.76366 -0.3737 -0.76783 -0.37357 -0.77199 C -0.37344 -0.77709 -0.37357 -0.78218 -0.37357 -0.78704 L -0.37097 -0.78426 " pathEditMode="relative" rAng="0" ptsTypes="AAAAAAAAAAAAAAAAAAAAAAA">
                                      <p:cBhvr>
                                        <p:cTn id="9" dur="2000" fill="hold"/>
                                        <p:tgtEl>
                                          <p:spTgt spid="12"/>
                                        </p:tgtEl>
                                        <p:attrNameLst>
                                          <p:attrName>ppt_x</p:attrName>
                                          <p:attrName>ppt_y</p:attrName>
                                        </p:attrNameLst>
                                      </p:cBhvr>
                                      <p:rCtr x="-18763" y="-39329"/>
                                    </p:animMotion>
                                  </p:childTnLst>
                                </p:cTn>
                              </p:par>
                            </p:childTnLst>
                          </p:cTn>
                        </p:par>
                        <p:par>
                          <p:cTn id="10" fill="hold">
                            <p:stCondLst>
                              <p:cond delay="2500"/>
                            </p:stCondLst>
                            <p:childTnLst>
                              <p:par>
                                <p:cTn id="11" presetID="6" presetClass="emph" presetSubtype="0" autoRev="1" fill="hold" nodeType="afterEffect">
                                  <p:stCondLst>
                                    <p:cond delay="0"/>
                                  </p:stCondLst>
                                  <p:childTnLst>
                                    <p:animScale>
                                      <p:cBhvr>
                                        <p:cTn id="12" dur="100" fill="hold"/>
                                        <p:tgtEl>
                                          <p:spTgt spid="12"/>
                                        </p:tgtEl>
                                      </p:cBhvr>
                                      <p:by x="80000" y="80000"/>
                                    </p:animScale>
                                  </p:childTnLst>
                                </p:cTn>
                              </p:par>
                            </p:childTnLst>
                          </p:cTn>
                        </p:par>
                        <p:par>
                          <p:cTn id="13" fill="hold">
                            <p:stCondLst>
                              <p:cond delay="270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2700"/>
                            </p:stCondLst>
                            <p:childTnLst>
                              <p:par>
                                <p:cTn id="17" presetID="0" presetClass="path" presetSubtype="0" accel="50000" decel="50000" fill="hold" nodeType="afterEffect">
                                  <p:stCondLst>
                                    <p:cond delay="500"/>
                                  </p:stCondLst>
                                  <p:childTnLst>
                                    <p:animMotion origin="layout" path="M -0.37096 -0.78426 L -0.37096 -0.78403 C -0.37357 -0.7838 -0.37604 -0.78356 -0.37852 -0.78264 C -0.39011 -0.77824 -0.37396 -0.78264 -0.38737 -0.77824 C -0.39011 -0.77778 -0.39284 -0.77708 -0.39557 -0.77662 C -0.40443 -0.77083 -0.41589 -0.76412 -0.425 -0.75625 C -0.42761 -0.75393 -0.43034 -0.75023 -0.4332 -0.74815 C -0.45078 -0.73495 -0.43672 -0.74931 -0.45261 -0.73611 C -0.45547 -0.7338 -0.45807 -0.73032 -0.46081 -0.72801 C -0.47279 -0.71759 -0.46524 -0.72546 -0.47878 -0.71806 C -0.48151 -0.71643 -0.48425 -0.71412 -0.48698 -0.71204 C -0.4905 -0.70903 -0.49388 -0.70463 -0.49753 -0.70162 C -0.50339 -0.69722 -0.50964 -0.69421 -0.5155 -0.68958 C -0.53451 -0.67523 -0.5306 -0.67315 -0.55143 -0.66343 C -0.55651 -0.66134 -0.56172 -0.66134 -0.56693 -0.65949 C -0.56992 -0.65856 -0.57279 -0.65579 -0.57591 -0.65556 C -0.59271 -0.65324 -0.60964 -0.65278 -0.62643 -0.65139 C -0.63021 -0.64931 -0.64323 -0.64143 -0.64844 -0.63935 C -0.65117 -0.63843 -0.65391 -0.63796 -0.65664 -0.63704 C -0.67136 -0.63796 -0.68594 -0.63773 -0.70078 -0.63935 C -0.71185 -0.64051 -0.70651 -0.64282 -0.71458 -0.64745 C -0.71771 -0.64931 -0.72435 -0.65139 -0.72435 -0.65093 C -0.73255 -0.66157 -0.72214 -0.64954 -0.73164 -0.65741 C -0.73724 -0.66227 -0.73281 -0.66157 -0.73646 -0.66157 L -0.73646 -0.66134 " pathEditMode="relative" rAng="0" ptsTypes="AAAAAAAAAAAAAAAAAAAAAAAAA">
                                      <p:cBhvr>
                                        <p:cTn id="18" dur="1000" fill="hold"/>
                                        <p:tgtEl>
                                          <p:spTgt spid="12"/>
                                        </p:tgtEl>
                                        <p:attrNameLst>
                                          <p:attrName>ppt_x</p:attrName>
                                          <p:attrName>ppt_y</p:attrName>
                                        </p:attrNameLst>
                                      </p:cBhvr>
                                      <p:rCtr x="-18281" y="7361"/>
                                    </p:animMotion>
                                  </p:childTnLst>
                                </p:cTn>
                              </p:par>
                            </p:childTnLst>
                          </p:cTn>
                        </p:par>
                        <p:par>
                          <p:cTn id="19" fill="hold">
                            <p:stCondLst>
                              <p:cond delay="4200"/>
                            </p:stCondLst>
                            <p:childTnLst>
                              <p:par>
                                <p:cTn id="20" presetID="6" presetClass="emph" presetSubtype="0" fill="hold" nodeType="afterEffect">
                                  <p:stCondLst>
                                    <p:cond delay="0"/>
                                  </p:stCondLst>
                                  <p:childTnLst>
                                    <p:animScale>
                                      <p:cBhvr>
                                        <p:cTn id="21" dur="1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A0F198DC-6630-827B-87CF-69CF33DD4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sp>
        <p:nvSpPr>
          <p:cNvPr id="20" name="TextBox 19">
            <a:extLst>
              <a:ext uri="{FF2B5EF4-FFF2-40B4-BE49-F238E27FC236}">
                <a16:creationId xmlns:a16="http://schemas.microsoft.com/office/drawing/2014/main" id="{7C858CB5-DC41-47E2-4FF2-3AF2C06F7C86}"/>
              </a:ext>
            </a:extLst>
          </p:cNvPr>
          <p:cNvSpPr txBox="1"/>
          <p:nvPr/>
        </p:nvSpPr>
        <p:spPr>
          <a:xfrm>
            <a:off x="1845247" y="3880149"/>
            <a:ext cx="8501505" cy="1015663"/>
          </a:xfrm>
          <a:prstGeom prst="rect">
            <a:avLst/>
          </a:prstGeom>
          <a:noFill/>
        </p:spPr>
        <p:txBody>
          <a:bodyPr wrap="square" rtlCol="0">
            <a:spAutoFit/>
          </a:bodyPr>
          <a:lstStyle/>
          <a:p>
            <a:r>
              <a:rPr lang="en-GB" sz="3200" b="1">
                <a:solidFill>
                  <a:srgbClr val="5F2167"/>
                </a:solidFill>
              </a:rPr>
              <a:t>Dear Mercian Conference,</a:t>
            </a:r>
          </a:p>
          <a:p>
            <a:endParaRPr lang="en-GB" sz="700" b="1">
              <a:solidFill>
                <a:srgbClr val="5F2167"/>
              </a:solidFill>
            </a:endParaRPr>
          </a:p>
          <a:p>
            <a:r>
              <a:rPr lang="en-GB" sz="2000"/>
              <a:t>Presentation by Kate Courage, Sam Platts, Andy Calvert, Jade Millar &amp; Harry Sun​</a:t>
            </a:r>
          </a:p>
        </p:txBody>
      </p:sp>
      <p:pic>
        <p:nvPicPr>
          <p:cNvPr id="5" name="Picture 4" descr="A group of people smiling&#10;&#10;Description automatically generated with low confidence">
            <a:extLst>
              <a:ext uri="{FF2B5EF4-FFF2-40B4-BE49-F238E27FC236}">
                <a16:creationId xmlns:a16="http://schemas.microsoft.com/office/drawing/2014/main" id="{6F9DE403-5B03-B6AE-4E6A-478D736ED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906" y="4975887"/>
            <a:ext cx="9010185" cy="1802037"/>
          </a:xfrm>
          <a:prstGeom prst="rect">
            <a:avLst/>
          </a:prstGeom>
        </p:spPr>
      </p:pic>
    </p:spTree>
    <p:extLst>
      <p:ext uri="{BB962C8B-B14F-4D97-AF65-F5344CB8AC3E}">
        <p14:creationId xmlns:p14="http://schemas.microsoft.com/office/powerpoint/2010/main" val="181431859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2"/>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rtlCol="0">
            <a:spAutoFit/>
          </a:bodyPr>
          <a:lstStyle/>
          <a:p>
            <a:r>
              <a:rPr lang="en-GB" sz="4000" b="1">
                <a:solidFill>
                  <a:srgbClr val="5F2167"/>
                </a:solidFill>
              </a:rPr>
              <a:t>Origins</a:t>
            </a:r>
          </a:p>
        </p:txBody>
      </p:sp>
      <p:pic>
        <p:nvPicPr>
          <p:cNvPr id="4" name="Picture 3" descr="A picture containing text, outdoor, sky, apartment building&#10;&#10;Description automatically generated">
            <a:extLst>
              <a:ext uri="{FF2B5EF4-FFF2-40B4-BE49-F238E27FC236}">
                <a16:creationId xmlns:a16="http://schemas.microsoft.com/office/drawing/2014/main" id="{DF48B81B-C13F-B5C2-9170-08E7A345F0D1}"/>
              </a:ext>
            </a:extLst>
          </p:cNvPr>
          <p:cNvPicPr>
            <a:picLocks noChangeAspect="1"/>
          </p:cNvPicPr>
          <p:nvPr/>
        </p:nvPicPr>
        <p:blipFill rotWithShape="1">
          <a:blip r:embed="rId3">
            <a:extLst>
              <a:ext uri="{28A0092B-C50C-407E-A947-70E740481C1C}">
                <a14:useLocalDpi xmlns:a14="http://schemas.microsoft.com/office/drawing/2010/main" val="0"/>
              </a:ext>
            </a:extLst>
          </a:blip>
          <a:srcRect t="1679" r="2446"/>
          <a:stretch/>
        </p:blipFill>
        <p:spPr>
          <a:xfrm>
            <a:off x="1958340" y="1403033"/>
            <a:ext cx="3268980" cy="4051933"/>
          </a:xfrm>
          <a:prstGeom prst="rect">
            <a:avLst/>
          </a:prstGeom>
        </p:spPr>
      </p:pic>
      <p:sp>
        <p:nvSpPr>
          <p:cNvPr id="8" name="TextBox 7">
            <a:extLst>
              <a:ext uri="{FF2B5EF4-FFF2-40B4-BE49-F238E27FC236}">
                <a16:creationId xmlns:a16="http://schemas.microsoft.com/office/drawing/2014/main" id="{61F15681-A6B7-573A-E406-F3BE6D005057}"/>
              </a:ext>
            </a:extLst>
          </p:cNvPr>
          <p:cNvSpPr txBox="1"/>
          <p:nvPr/>
        </p:nvSpPr>
        <p:spPr>
          <a:xfrm>
            <a:off x="5357147" y="1457832"/>
            <a:ext cx="5006340" cy="3785652"/>
          </a:xfrm>
          <a:prstGeom prst="rect">
            <a:avLst/>
          </a:prstGeom>
          <a:noFill/>
        </p:spPr>
        <p:txBody>
          <a:bodyPr wrap="square" rtlCol="0">
            <a:spAutoFit/>
          </a:bodyPr>
          <a:lstStyle/>
          <a:p>
            <a:r>
              <a:rPr lang="en-GB" sz="2400" b="0" i="0">
                <a:solidFill>
                  <a:srgbClr val="000000"/>
                </a:solidFill>
                <a:effectLst/>
              </a:rPr>
              <a:t>We all tend to think about our Library as a place to study, find books for our course and access academic support. However, it's more than just that. It's a place to socialise, escape the academic routine and relax in the diverse world of literature. If you are going home for the break, why not check out the Library for some summer reads? </a:t>
            </a:r>
            <a:r>
              <a:rPr lang="en-GB" sz="2400" b="0" i="0">
                <a:solidFill>
                  <a:srgbClr val="511C6C"/>
                </a:solidFill>
                <a:effectLst/>
                <a:hlinkClick r:id="rId4"/>
              </a:rPr>
              <a:t>Discover our top leisure reads</a:t>
            </a:r>
            <a:r>
              <a:rPr lang="en-GB" sz="2400" b="0" i="0">
                <a:solidFill>
                  <a:srgbClr val="000000"/>
                </a:solidFill>
                <a:effectLst/>
              </a:rPr>
              <a:t>.</a:t>
            </a:r>
            <a:endParaRPr lang="en-GB" sz="2400" b="1">
              <a:solidFill>
                <a:srgbClr val="5F2167"/>
              </a:solidFill>
            </a:endParaRP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35263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2"/>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rtlCol="0">
            <a:spAutoFit/>
          </a:bodyPr>
          <a:lstStyle/>
          <a:p>
            <a:r>
              <a:rPr lang="en-GB" sz="4000" b="1">
                <a:solidFill>
                  <a:srgbClr val="5F2167"/>
                </a:solidFill>
              </a:rPr>
              <a:t>Origins</a:t>
            </a:r>
          </a:p>
        </p:txBody>
      </p:sp>
      <p:pic>
        <p:nvPicPr>
          <p:cNvPr id="4" name="Picture 3" descr="A picture containing text, outdoor, sky, apartment building&#10;&#10;Description automatically generated">
            <a:extLst>
              <a:ext uri="{FF2B5EF4-FFF2-40B4-BE49-F238E27FC236}">
                <a16:creationId xmlns:a16="http://schemas.microsoft.com/office/drawing/2014/main" id="{DF48B81B-C13F-B5C2-9170-08E7A345F0D1}"/>
              </a:ext>
            </a:extLst>
          </p:cNvPr>
          <p:cNvPicPr>
            <a:picLocks noChangeAspect="1"/>
          </p:cNvPicPr>
          <p:nvPr/>
        </p:nvPicPr>
        <p:blipFill rotWithShape="1">
          <a:blip r:embed="rId3">
            <a:extLst>
              <a:ext uri="{28A0092B-C50C-407E-A947-70E740481C1C}">
                <a14:useLocalDpi xmlns:a14="http://schemas.microsoft.com/office/drawing/2010/main" val="0"/>
              </a:ext>
            </a:extLst>
          </a:blip>
          <a:srcRect t="1679" r="2446"/>
          <a:stretch/>
        </p:blipFill>
        <p:spPr>
          <a:xfrm>
            <a:off x="6642484" y="1765439"/>
            <a:ext cx="3268980" cy="4051933"/>
          </a:xfrm>
          <a:prstGeom prst="rect">
            <a:avLst/>
          </a:prstGeom>
        </p:spPr>
      </p:pic>
      <p:sp>
        <p:nvSpPr>
          <p:cNvPr id="8" name="TextBox 7">
            <a:extLst>
              <a:ext uri="{FF2B5EF4-FFF2-40B4-BE49-F238E27FC236}">
                <a16:creationId xmlns:a16="http://schemas.microsoft.com/office/drawing/2014/main" id="{61F15681-A6B7-573A-E406-F3BE6D005057}"/>
              </a:ext>
            </a:extLst>
          </p:cNvPr>
          <p:cNvSpPr txBox="1"/>
          <p:nvPr/>
        </p:nvSpPr>
        <p:spPr>
          <a:xfrm>
            <a:off x="2065020" y="1626511"/>
            <a:ext cx="4378912" cy="4893647"/>
          </a:xfrm>
          <a:prstGeom prst="rect">
            <a:avLst/>
          </a:prstGeom>
          <a:noFill/>
        </p:spPr>
        <p:txBody>
          <a:bodyPr wrap="square" rtlCol="0">
            <a:spAutoFit/>
          </a:bodyPr>
          <a:lstStyle/>
          <a:p>
            <a:r>
              <a:rPr lang="en-GB" sz="2400" b="0" i="0">
                <a:solidFill>
                  <a:srgbClr val="000000"/>
                </a:solidFill>
                <a:effectLst/>
              </a:rPr>
              <a:t>The Library is a place to:</a:t>
            </a:r>
          </a:p>
          <a:p>
            <a:endParaRPr lang="en-GB" sz="2400" b="0" i="0">
              <a:solidFill>
                <a:srgbClr val="000000"/>
              </a:solidFill>
              <a:effectLst/>
            </a:endParaRPr>
          </a:p>
          <a:p>
            <a:pPr marL="342900" indent="-342900">
              <a:buClr>
                <a:srgbClr val="5F2167"/>
              </a:buClr>
              <a:buFont typeface="Arial" panose="020B0604020202020204" pitchFamily="34" charset="0"/>
              <a:buChar char="•"/>
            </a:pPr>
            <a:r>
              <a:rPr lang="en-GB" sz="2400">
                <a:solidFill>
                  <a:srgbClr val="000000"/>
                </a:solidFill>
              </a:rPr>
              <a:t>S</a:t>
            </a:r>
            <a:r>
              <a:rPr lang="en-GB" sz="2400" b="0" i="0">
                <a:solidFill>
                  <a:srgbClr val="000000"/>
                </a:solidFill>
                <a:effectLst/>
              </a:rPr>
              <a:t>tudy </a:t>
            </a:r>
          </a:p>
          <a:p>
            <a:pPr marL="342900" indent="-342900">
              <a:buClr>
                <a:srgbClr val="5F2167"/>
              </a:buClr>
              <a:buFont typeface="Arial" panose="020B0604020202020204" pitchFamily="34" charset="0"/>
              <a:buChar char="•"/>
            </a:pPr>
            <a:r>
              <a:rPr lang="en-GB" sz="2400" b="0" i="0">
                <a:solidFill>
                  <a:srgbClr val="000000"/>
                </a:solidFill>
                <a:effectLst/>
              </a:rPr>
              <a:t>Find books for our course access academic support </a:t>
            </a:r>
          </a:p>
          <a:p>
            <a:pPr marL="342900" indent="-342900">
              <a:buClr>
                <a:srgbClr val="5F2167"/>
              </a:buClr>
              <a:buFont typeface="Arial" panose="020B0604020202020204" pitchFamily="34" charset="0"/>
              <a:buChar char="•"/>
            </a:pPr>
            <a:r>
              <a:rPr lang="en-GB" sz="2400" b="0" i="0">
                <a:solidFill>
                  <a:srgbClr val="000000"/>
                </a:solidFill>
                <a:effectLst/>
              </a:rPr>
              <a:t>Socialise</a:t>
            </a:r>
          </a:p>
          <a:p>
            <a:pPr marL="342900" indent="-342900">
              <a:buClr>
                <a:srgbClr val="5F2167"/>
              </a:buClr>
              <a:buFont typeface="Arial" panose="020B0604020202020204" pitchFamily="34" charset="0"/>
              <a:buChar char="•"/>
            </a:pPr>
            <a:r>
              <a:rPr lang="en-GB" sz="2400" b="0" i="0">
                <a:solidFill>
                  <a:srgbClr val="000000"/>
                </a:solidFill>
                <a:effectLst/>
              </a:rPr>
              <a:t>escape the academic routine </a:t>
            </a:r>
          </a:p>
          <a:p>
            <a:pPr marL="342900" indent="-342900">
              <a:buClr>
                <a:srgbClr val="5F2167"/>
              </a:buClr>
              <a:buFont typeface="Arial" panose="020B0604020202020204" pitchFamily="34" charset="0"/>
              <a:buChar char="•"/>
            </a:pPr>
            <a:r>
              <a:rPr lang="en-GB" sz="2400" b="0" i="0">
                <a:solidFill>
                  <a:srgbClr val="000000"/>
                </a:solidFill>
                <a:effectLst/>
              </a:rPr>
              <a:t>relax in the diverse world of literature </a:t>
            </a:r>
          </a:p>
          <a:p>
            <a:endParaRPr lang="en-GB" sz="2400">
              <a:solidFill>
                <a:srgbClr val="000000"/>
              </a:solidFill>
            </a:endParaRPr>
          </a:p>
          <a:p>
            <a:r>
              <a:rPr lang="en-GB" sz="2400">
                <a:solidFill>
                  <a:srgbClr val="000000"/>
                </a:solidFill>
              </a:rPr>
              <a:t>C</a:t>
            </a:r>
            <a:r>
              <a:rPr lang="en-GB" sz="2400" b="0" i="0">
                <a:solidFill>
                  <a:srgbClr val="000000"/>
                </a:solidFill>
                <a:effectLst/>
              </a:rPr>
              <a:t>heck out the Library for some summer reads? </a:t>
            </a:r>
            <a:r>
              <a:rPr lang="en-GB" sz="2400" b="0" i="0">
                <a:solidFill>
                  <a:srgbClr val="511C6C"/>
                </a:solidFill>
                <a:effectLst/>
                <a:hlinkClick r:id="rId4"/>
              </a:rPr>
              <a:t>Discover our top leisure reads</a:t>
            </a:r>
            <a:r>
              <a:rPr lang="en-GB" sz="2400" b="0" i="0">
                <a:solidFill>
                  <a:srgbClr val="000000"/>
                </a:solidFill>
                <a:effectLst/>
              </a:rPr>
              <a:t>.</a:t>
            </a:r>
            <a:endParaRPr lang="en-GB" sz="2400" b="1">
              <a:solidFill>
                <a:srgbClr val="5F2167"/>
              </a:solidFill>
            </a:endParaRP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91460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rtlCol="0">
            <a:spAutoFit/>
          </a:bodyPr>
          <a:lstStyle/>
          <a:p>
            <a:r>
              <a:rPr lang="en-GB" sz="4000" b="1">
                <a:solidFill>
                  <a:srgbClr val="5F2167"/>
                </a:solidFill>
              </a:rPr>
              <a:t>Origins</a:t>
            </a: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98AB798-378E-2626-3AD6-E391592F76CA}"/>
              </a:ext>
            </a:extLst>
          </p:cNvPr>
          <p:cNvGrpSpPr/>
          <p:nvPr/>
        </p:nvGrpSpPr>
        <p:grpSpPr>
          <a:xfrm>
            <a:off x="1952833" y="2270446"/>
            <a:ext cx="4270545" cy="3170129"/>
            <a:chOff x="2075736" y="2614575"/>
            <a:chExt cx="4270545" cy="3170129"/>
          </a:xfrm>
        </p:grpSpPr>
        <p:sp>
          <p:nvSpPr>
            <p:cNvPr id="17" name="TextBox 2">
              <a:extLst>
                <a:ext uri="{FF2B5EF4-FFF2-40B4-BE49-F238E27FC236}">
                  <a16:creationId xmlns:a16="http://schemas.microsoft.com/office/drawing/2014/main" id="{5DE5361C-551D-B0B3-3D92-49981FB61C11}"/>
                </a:ext>
              </a:extLst>
            </p:cNvPr>
            <p:cNvSpPr txBox="1"/>
            <p:nvPr/>
          </p:nvSpPr>
          <p:spPr>
            <a:xfrm>
              <a:off x="3867977" y="2614575"/>
              <a:ext cx="247830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cs typeface="Calibri"/>
                </a:rPr>
                <a:t>Focus groups on Library Communications</a:t>
              </a:r>
            </a:p>
          </p:txBody>
        </p:sp>
        <p:sp>
          <p:nvSpPr>
            <p:cNvPr id="18" name="Rectangle: Rounded Corners 17">
              <a:extLst>
                <a:ext uri="{FF2B5EF4-FFF2-40B4-BE49-F238E27FC236}">
                  <a16:creationId xmlns:a16="http://schemas.microsoft.com/office/drawing/2014/main" id="{91077E55-DA7F-10BA-82B4-3CE1A397D620}"/>
                </a:ext>
              </a:extLst>
            </p:cNvPr>
            <p:cNvSpPr/>
            <p:nvPr/>
          </p:nvSpPr>
          <p:spPr>
            <a:xfrm>
              <a:off x="2095878" y="2711857"/>
              <a:ext cx="1339374" cy="342397"/>
            </a:xfrm>
            <a:prstGeom prst="roundRect">
              <a:avLst/>
            </a:prstGeom>
            <a:solidFill>
              <a:srgbClr val="5F2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a:solidFill>
                    <a:schemeClr val="bg1"/>
                  </a:solidFill>
                  <a:cs typeface="Calibri"/>
                </a:rPr>
                <a:t>2017</a:t>
              </a:r>
              <a:endParaRPr lang="en-US" sz="1800">
                <a:solidFill>
                  <a:schemeClr val="bg1"/>
                </a:solidFill>
              </a:endParaRPr>
            </a:p>
          </p:txBody>
        </p:sp>
        <p:sp>
          <p:nvSpPr>
            <p:cNvPr id="19" name="Arrow: Down 18">
              <a:extLst>
                <a:ext uri="{FF2B5EF4-FFF2-40B4-BE49-F238E27FC236}">
                  <a16:creationId xmlns:a16="http://schemas.microsoft.com/office/drawing/2014/main" id="{340A9C02-0AB4-E063-357F-5710C0D433AB}"/>
                </a:ext>
              </a:extLst>
            </p:cNvPr>
            <p:cNvSpPr/>
            <p:nvPr/>
          </p:nvSpPr>
          <p:spPr>
            <a:xfrm>
              <a:off x="2655045" y="3215475"/>
              <a:ext cx="181268" cy="322256"/>
            </a:xfrm>
            <a:prstGeom prst="downArrow">
              <a:avLst/>
            </a:prstGeom>
            <a:solidFill>
              <a:srgbClr val="5F2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20" name="Rectangle: Rounded Corners 19">
              <a:extLst>
                <a:ext uri="{FF2B5EF4-FFF2-40B4-BE49-F238E27FC236}">
                  <a16:creationId xmlns:a16="http://schemas.microsoft.com/office/drawing/2014/main" id="{C651B472-ED14-A7AA-BAC7-F1F784800F55}"/>
                </a:ext>
              </a:extLst>
            </p:cNvPr>
            <p:cNvSpPr/>
            <p:nvPr/>
          </p:nvSpPr>
          <p:spPr>
            <a:xfrm>
              <a:off x="2075736" y="3829680"/>
              <a:ext cx="1339374" cy="342397"/>
            </a:xfrm>
            <a:prstGeom prst="roundRect">
              <a:avLst/>
            </a:prstGeom>
            <a:solidFill>
              <a:srgbClr val="5F216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a:solidFill>
                    <a:schemeClr val="bg1"/>
                  </a:solidFill>
                  <a:cs typeface="Calibri"/>
                </a:rPr>
                <a:t>2020</a:t>
              </a:r>
              <a:endParaRPr lang="en-US" sz="1800">
                <a:solidFill>
                  <a:schemeClr val="bg1"/>
                </a:solidFill>
              </a:endParaRPr>
            </a:p>
          </p:txBody>
        </p:sp>
        <p:sp>
          <p:nvSpPr>
            <p:cNvPr id="21" name="Arrow: Down 20">
              <a:extLst>
                <a:ext uri="{FF2B5EF4-FFF2-40B4-BE49-F238E27FC236}">
                  <a16:creationId xmlns:a16="http://schemas.microsoft.com/office/drawing/2014/main" id="{B346844F-7F80-EF80-2FEA-68BDBBEFFAAB}"/>
                </a:ext>
              </a:extLst>
            </p:cNvPr>
            <p:cNvSpPr/>
            <p:nvPr/>
          </p:nvSpPr>
          <p:spPr>
            <a:xfrm>
              <a:off x="2675185" y="4333298"/>
              <a:ext cx="181268" cy="322256"/>
            </a:xfrm>
            <a:prstGeom prst="downArrow">
              <a:avLst/>
            </a:prstGeom>
            <a:solidFill>
              <a:srgbClr val="5F2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22" name="Rectangle: Rounded Corners 21">
              <a:extLst>
                <a:ext uri="{FF2B5EF4-FFF2-40B4-BE49-F238E27FC236}">
                  <a16:creationId xmlns:a16="http://schemas.microsoft.com/office/drawing/2014/main" id="{D5D1CCC2-49FF-FA5E-D430-975DCF46EE47}"/>
                </a:ext>
              </a:extLst>
            </p:cNvPr>
            <p:cNvSpPr/>
            <p:nvPr/>
          </p:nvSpPr>
          <p:spPr>
            <a:xfrm>
              <a:off x="2095877" y="4927363"/>
              <a:ext cx="1339374" cy="342397"/>
            </a:xfrm>
            <a:prstGeom prst="roundRect">
              <a:avLst/>
            </a:prstGeom>
            <a:solidFill>
              <a:srgbClr val="5F216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a:solidFill>
                    <a:schemeClr val="bg1"/>
                  </a:solidFill>
                  <a:cs typeface="Calibri"/>
                </a:rPr>
                <a:t>2021</a:t>
              </a:r>
              <a:endParaRPr lang="en-US" sz="1800">
                <a:solidFill>
                  <a:schemeClr val="bg1"/>
                </a:solidFill>
              </a:endParaRPr>
            </a:p>
          </p:txBody>
        </p:sp>
        <p:sp>
          <p:nvSpPr>
            <p:cNvPr id="23" name="TextBox 8">
              <a:extLst>
                <a:ext uri="{FF2B5EF4-FFF2-40B4-BE49-F238E27FC236}">
                  <a16:creationId xmlns:a16="http://schemas.microsoft.com/office/drawing/2014/main" id="{F33F6C15-0342-0627-A5F5-17F12CBA99F0}"/>
                </a:ext>
              </a:extLst>
            </p:cNvPr>
            <p:cNvSpPr txBox="1"/>
            <p:nvPr/>
          </p:nvSpPr>
          <p:spPr>
            <a:xfrm>
              <a:off x="3862287" y="3785368"/>
              <a:ext cx="247830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cs typeface="Calibri"/>
                </a:rPr>
                <a:t>Students request a Library newsletter</a:t>
              </a:r>
            </a:p>
          </p:txBody>
        </p:sp>
        <p:sp>
          <p:nvSpPr>
            <p:cNvPr id="24" name="TextBox 9">
              <a:extLst>
                <a:ext uri="{FF2B5EF4-FFF2-40B4-BE49-F238E27FC236}">
                  <a16:creationId xmlns:a16="http://schemas.microsoft.com/office/drawing/2014/main" id="{C2E347E7-302A-6189-E1A5-0FFB2D9334A9}"/>
                </a:ext>
              </a:extLst>
            </p:cNvPr>
            <p:cNvSpPr txBox="1"/>
            <p:nvPr/>
          </p:nvSpPr>
          <p:spPr>
            <a:xfrm>
              <a:off x="3867976" y="4861374"/>
              <a:ext cx="2478304"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cs typeface="Calibri"/>
                </a:rPr>
                <a:t>Renewed interest – leads to pilot "takeover" by students</a:t>
              </a:r>
            </a:p>
          </p:txBody>
        </p:sp>
      </p:grpSp>
      <p:pic>
        <p:nvPicPr>
          <p:cNvPr id="25" name="Picture 25">
            <a:extLst>
              <a:ext uri="{FF2B5EF4-FFF2-40B4-BE49-F238E27FC236}">
                <a16:creationId xmlns:a16="http://schemas.microsoft.com/office/drawing/2014/main" id="{D5CCE182-2904-1E15-1344-B8104F26B6AD}"/>
              </a:ext>
            </a:extLst>
          </p:cNvPr>
          <p:cNvPicPr>
            <a:picLocks noChangeAspect="1"/>
          </p:cNvPicPr>
          <p:nvPr/>
        </p:nvPicPr>
        <p:blipFill>
          <a:blip r:embed="rId4"/>
          <a:stretch>
            <a:fillRect/>
          </a:stretch>
        </p:blipFill>
        <p:spPr>
          <a:xfrm>
            <a:off x="6162368" y="1453379"/>
            <a:ext cx="4156587" cy="4786984"/>
          </a:xfrm>
          <a:prstGeom prst="rect">
            <a:avLst/>
          </a:prstGeom>
        </p:spPr>
      </p:pic>
    </p:spTree>
    <p:extLst>
      <p:ext uri="{BB962C8B-B14F-4D97-AF65-F5344CB8AC3E}">
        <p14:creationId xmlns:p14="http://schemas.microsoft.com/office/powerpoint/2010/main" val="192173774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lIns="91440" tIns="45720" rIns="91440" bIns="45720" rtlCol="0" anchor="t">
            <a:spAutoFit/>
          </a:bodyPr>
          <a:lstStyle/>
          <a:p>
            <a:r>
              <a:rPr lang="en-GB" sz="4000" b="1">
                <a:solidFill>
                  <a:srgbClr val="5F2167"/>
                </a:solidFill>
              </a:rPr>
              <a:t>Recruitment</a:t>
            </a:r>
          </a:p>
        </p:txBody>
      </p:sp>
      <p:sp>
        <p:nvSpPr>
          <p:cNvPr id="8" name="TextBox 7">
            <a:extLst>
              <a:ext uri="{FF2B5EF4-FFF2-40B4-BE49-F238E27FC236}">
                <a16:creationId xmlns:a16="http://schemas.microsoft.com/office/drawing/2014/main" id="{61F15681-A6B7-573A-E406-F3BE6D005057}"/>
              </a:ext>
            </a:extLst>
          </p:cNvPr>
          <p:cNvSpPr txBox="1"/>
          <p:nvPr/>
        </p:nvSpPr>
        <p:spPr>
          <a:xfrm>
            <a:off x="1845945" y="2017036"/>
            <a:ext cx="4378912" cy="3736407"/>
          </a:xfrm>
          <a:prstGeom prst="rect">
            <a:avLst/>
          </a:prstGeom>
          <a:noFill/>
        </p:spPr>
        <p:txBody>
          <a:bodyPr wrap="square" lIns="91440" tIns="45720" rIns="91440" bIns="45720" rtlCol="0" anchor="t">
            <a:spAutoFit/>
          </a:bodyPr>
          <a:lstStyle/>
          <a:p>
            <a:pPr marL="227965" indent="-227965">
              <a:spcAft>
                <a:spcPts val="1600"/>
              </a:spcAft>
              <a:buClr>
                <a:srgbClr val="5F2167"/>
              </a:buClr>
              <a:buFont typeface="Arial"/>
              <a:buChar char="•"/>
            </a:pPr>
            <a:r>
              <a:rPr lang="en-US" sz="2400"/>
              <a:t>November 2021</a:t>
            </a:r>
            <a:r>
              <a:rPr lang="en-US" sz="2400" b="0" i="0">
                <a:effectLst/>
              </a:rPr>
              <a:t>:</a:t>
            </a:r>
            <a:r>
              <a:rPr lang="en-US" sz="2400"/>
              <a:t> opened recruitment</a:t>
            </a:r>
            <a:endParaRPr lang="en-US" sz="2400" b="0" i="0">
              <a:effectLst/>
              <a:ea typeface="+mn-lt"/>
              <a:cs typeface="+mn-lt"/>
            </a:endParaRPr>
          </a:p>
          <a:p>
            <a:pPr marL="227965" indent="-227965">
              <a:spcAft>
                <a:spcPts val="1600"/>
              </a:spcAft>
              <a:buClr>
                <a:srgbClr val="5F2167"/>
              </a:buClr>
              <a:buFont typeface="Arial"/>
              <a:buChar char="•"/>
            </a:pPr>
            <a:r>
              <a:rPr lang="en-GB" sz="2400"/>
              <a:t>Content Creators: 14 applicants, 6 recruited</a:t>
            </a:r>
            <a:endParaRPr lang="en-US" sz="2400" b="0" i="0">
              <a:effectLst/>
              <a:ea typeface="+mn-lt"/>
              <a:cs typeface="+mn-lt"/>
            </a:endParaRPr>
          </a:p>
          <a:p>
            <a:pPr marL="227965" indent="-227965">
              <a:spcAft>
                <a:spcPts val="1600"/>
              </a:spcAft>
              <a:buClr>
                <a:srgbClr val="5F2167"/>
              </a:buClr>
              <a:buFont typeface="Arial"/>
              <a:buChar char="•"/>
            </a:pPr>
            <a:r>
              <a:rPr lang="en-GB" sz="2400"/>
              <a:t>Editor: 8 applicants, 1 recruited</a:t>
            </a:r>
            <a:endParaRPr lang="en-US" sz="2400" b="0" i="0">
              <a:effectLst/>
              <a:ea typeface="+mn-lt"/>
              <a:cs typeface="+mn-lt"/>
            </a:endParaRPr>
          </a:p>
          <a:p>
            <a:pPr lvl="1">
              <a:spcBef>
                <a:spcPct val="20000"/>
              </a:spcBef>
            </a:pPr>
            <a:endParaRPr lang="en-US" sz="2400" b="0" i="0">
              <a:effectLst/>
              <a:ea typeface="+mn-lt"/>
              <a:cs typeface="+mn-lt"/>
            </a:endParaRPr>
          </a:p>
          <a:p>
            <a:endParaRPr lang="en-GB" sz="2400" b="0" i="0">
              <a:solidFill>
                <a:srgbClr val="000000"/>
              </a:solidFill>
              <a:effectLst/>
              <a:cs typeface="Calibri"/>
            </a:endParaRPr>
          </a:p>
          <a:p>
            <a:endParaRPr lang="en-GB" sz="2400" b="1">
              <a:solidFill>
                <a:srgbClr val="5F2167"/>
              </a:solidFill>
            </a:endParaRP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suit and tie&#10;&#10;Description automatically generated">
            <a:extLst>
              <a:ext uri="{FF2B5EF4-FFF2-40B4-BE49-F238E27FC236}">
                <a16:creationId xmlns:a16="http://schemas.microsoft.com/office/drawing/2014/main" id="{CA4A3599-A2B7-3001-DDC2-8861758708F2}"/>
              </a:ext>
            </a:extLst>
          </p:cNvPr>
          <p:cNvPicPr>
            <a:picLocks noChangeAspect="1"/>
          </p:cNvPicPr>
          <p:nvPr/>
        </p:nvPicPr>
        <p:blipFill rotWithShape="1">
          <a:blip r:embed="rId4"/>
          <a:srcRect r="7190" b="-662"/>
          <a:stretch/>
        </p:blipFill>
        <p:spPr>
          <a:xfrm>
            <a:off x="7812550" y="4807715"/>
            <a:ext cx="1361391" cy="1467340"/>
          </a:xfrm>
          <a:prstGeom prst="rect">
            <a:avLst/>
          </a:prstGeom>
        </p:spPr>
      </p:pic>
      <p:grpSp>
        <p:nvGrpSpPr>
          <p:cNvPr id="7" name="Group 6">
            <a:extLst>
              <a:ext uri="{FF2B5EF4-FFF2-40B4-BE49-F238E27FC236}">
                <a16:creationId xmlns:a16="http://schemas.microsoft.com/office/drawing/2014/main" id="{129C6D55-6483-A2B3-FFBD-9EAA952E2065}"/>
              </a:ext>
            </a:extLst>
          </p:cNvPr>
          <p:cNvGrpSpPr/>
          <p:nvPr/>
        </p:nvGrpSpPr>
        <p:grpSpPr>
          <a:xfrm>
            <a:off x="6513359" y="1594256"/>
            <a:ext cx="4024604" cy="3104037"/>
            <a:chOff x="6513359" y="1594256"/>
            <a:chExt cx="4024604" cy="3104037"/>
          </a:xfrm>
        </p:grpSpPr>
        <p:pic>
          <p:nvPicPr>
            <p:cNvPr id="9" name="Picture 8">
              <a:extLst>
                <a:ext uri="{FF2B5EF4-FFF2-40B4-BE49-F238E27FC236}">
                  <a16:creationId xmlns:a16="http://schemas.microsoft.com/office/drawing/2014/main" id="{4CED1B03-D286-7F0B-0E7B-E7D2D7650556}"/>
                </a:ext>
              </a:extLst>
            </p:cNvPr>
            <p:cNvPicPr>
              <a:picLocks noChangeAspect="1"/>
            </p:cNvPicPr>
            <p:nvPr/>
          </p:nvPicPr>
          <p:blipFill rotWithShape="1">
            <a:blip r:embed="rId5"/>
            <a:srcRect t="1042" r="32653" b="-1042"/>
            <a:stretch/>
          </p:blipFill>
          <p:spPr>
            <a:xfrm>
              <a:off x="6513601" y="1638762"/>
              <a:ext cx="3821913" cy="1465812"/>
            </a:xfrm>
            <a:prstGeom prst="rect">
              <a:avLst/>
            </a:prstGeom>
          </p:spPr>
        </p:pic>
        <p:pic>
          <p:nvPicPr>
            <p:cNvPr id="10" name="Picture 9" descr="A picture containing person, indoor, young&#10;&#10;Description automatically generated">
              <a:extLst>
                <a:ext uri="{FF2B5EF4-FFF2-40B4-BE49-F238E27FC236}">
                  <a16:creationId xmlns:a16="http://schemas.microsoft.com/office/drawing/2014/main" id="{C5C3432F-DA6B-9846-D970-CE20884DA5E7}"/>
                </a:ext>
              </a:extLst>
            </p:cNvPr>
            <p:cNvPicPr>
              <a:picLocks noChangeAspect="1"/>
            </p:cNvPicPr>
            <p:nvPr/>
          </p:nvPicPr>
          <p:blipFill rotWithShape="1">
            <a:blip r:embed="rId6"/>
            <a:srcRect l="5202" t="133" r="15029" b="-2782"/>
            <a:stretch/>
          </p:blipFill>
          <p:spPr>
            <a:xfrm>
              <a:off x="9150585" y="3156323"/>
              <a:ext cx="1349892" cy="1541970"/>
            </a:xfrm>
            <a:prstGeom prst="rect">
              <a:avLst/>
            </a:prstGeom>
          </p:spPr>
        </p:pic>
        <p:pic>
          <p:nvPicPr>
            <p:cNvPr id="11" name="Picture 10" descr="A picture containing outdoor, mountain, person&#10;&#10;Description automatically generated">
              <a:extLst>
                <a:ext uri="{FF2B5EF4-FFF2-40B4-BE49-F238E27FC236}">
                  <a16:creationId xmlns:a16="http://schemas.microsoft.com/office/drawing/2014/main" id="{81AC5EB7-05C0-0B0D-F537-DEB5DF62A92A}"/>
                </a:ext>
              </a:extLst>
            </p:cNvPr>
            <p:cNvPicPr>
              <a:picLocks noChangeAspect="1"/>
            </p:cNvPicPr>
            <p:nvPr/>
          </p:nvPicPr>
          <p:blipFill>
            <a:blip r:embed="rId7"/>
            <a:stretch>
              <a:fillRect/>
            </a:stretch>
          </p:blipFill>
          <p:spPr>
            <a:xfrm>
              <a:off x="6513359" y="3156517"/>
              <a:ext cx="1260167" cy="1495789"/>
            </a:xfrm>
            <a:prstGeom prst="rect">
              <a:avLst/>
            </a:prstGeom>
          </p:spPr>
        </p:pic>
        <p:pic>
          <p:nvPicPr>
            <p:cNvPr id="12" name="Picture 11">
              <a:extLst>
                <a:ext uri="{FF2B5EF4-FFF2-40B4-BE49-F238E27FC236}">
                  <a16:creationId xmlns:a16="http://schemas.microsoft.com/office/drawing/2014/main" id="{0EB2C3F1-68AE-3C5E-AF74-B70708C47D29}"/>
                </a:ext>
              </a:extLst>
            </p:cNvPr>
            <p:cNvPicPr>
              <a:picLocks noChangeAspect="1"/>
            </p:cNvPicPr>
            <p:nvPr/>
          </p:nvPicPr>
          <p:blipFill rotWithShape="1">
            <a:blip r:embed="rId8"/>
            <a:srcRect l="-245" t="-253" r="13588" b="253"/>
            <a:stretch/>
          </p:blipFill>
          <p:spPr>
            <a:xfrm>
              <a:off x="7830870" y="3145113"/>
              <a:ext cx="1267774" cy="1501400"/>
            </a:xfrm>
            <a:prstGeom prst="rect">
              <a:avLst/>
            </a:prstGeom>
          </p:spPr>
        </p:pic>
        <p:pic>
          <p:nvPicPr>
            <p:cNvPr id="13" name="Picture 12">
              <a:extLst>
                <a:ext uri="{FF2B5EF4-FFF2-40B4-BE49-F238E27FC236}">
                  <a16:creationId xmlns:a16="http://schemas.microsoft.com/office/drawing/2014/main" id="{51DE117F-82A4-CC48-F85B-364040B0C665}"/>
                </a:ext>
              </a:extLst>
            </p:cNvPr>
            <p:cNvPicPr>
              <a:picLocks noChangeAspect="1"/>
            </p:cNvPicPr>
            <p:nvPr/>
          </p:nvPicPr>
          <p:blipFill>
            <a:blip r:embed="rId9"/>
            <a:stretch>
              <a:fillRect/>
            </a:stretch>
          </p:blipFill>
          <p:spPr>
            <a:xfrm>
              <a:off x="7830514" y="1639325"/>
              <a:ext cx="1266945" cy="1466970"/>
            </a:xfrm>
            <a:prstGeom prst="rect">
              <a:avLst/>
            </a:prstGeom>
          </p:spPr>
        </p:pic>
        <p:pic>
          <p:nvPicPr>
            <p:cNvPr id="14" name="Picture 13">
              <a:extLst>
                <a:ext uri="{FF2B5EF4-FFF2-40B4-BE49-F238E27FC236}">
                  <a16:creationId xmlns:a16="http://schemas.microsoft.com/office/drawing/2014/main" id="{67D1949D-1233-BC78-8A04-06B3CC14486C}"/>
                </a:ext>
              </a:extLst>
            </p:cNvPr>
            <p:cNvPicPr>
              <a:picLocks noChangeAspect="1"/>
            </p:cNvPicPr>
            <p:nvPr/>
          </p:nvPicPr>
          <p:blipFill rotWithShape="1">
            <a:blip r:embed="rId10"/>
            <a:srcRect l="206" t="190" r="1316" b="475"/>
            <a:stretch/>
          </p:blipFill>
          <p:spPr>
            <a:xfrm>
              <a:off x="9093782" y="1594256"/>
              <a:ext cx="1444181" cy="1552804"/>
            </a:xfrm>
            <a:prstGeom prst="rect">
              <a:avLst/>
            </a:prstGeom>
          </p:spPr>
        </p:pic>
      </p:grpSp>
    </p:spTree>
    <p:extLst>
      <p:ext uri="{BB962C8B-B14F-4D97-AF65-F5344CB8AC3E}">
        <p14:creationId xmlns:p14="http://schemas.microsoft.com/office/powerpoint/2010/main" val="22361160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lIns="91440" tIns="45720" rIns="91440" bIns="45720" rtlCol="0" anchor="t">
            <a:spAutoFit/>
          </a:bodyPr>
          <a:lstStyle/>
          <a:p>
            <a:r>
              <a:rPr lang="en-GB" sz="4000" b="1">
                <a:solidFill>
                  <a:srgbClr val="5F2167"/>
                </a:solidFill>
                <a:cs typeface="Calibri"/>
              </a:rPr>
              <a:t>Practicalities</a:t>
            </a:r>
          </a:p>
        </p:txBody>
      </p:sp>
      <p:sp>
        <p:nvSpPr>
          <p:cNvPr id="8" name="TextBox 7">
            <a:extLst>
              <a:ext uri="{FF2B5EF4-FFF2-40B4-BE49-F238E27FC236}">
                <a16:creationId xmlns:a16="http://schemas.microsoft.com/office/drawing/2014/main" id="{61F15681-A6B7-573A-E406-F3BE6D005057}"/>
              </a:ext>
            </a:extLst>
          </p:cNvPr>
          <p:cNvSpPr txBox="1"/>
          <p:nvPr/>
        </p:nvSpPr>
        <p:spPr>
          <a:xfrm>
            <a:off x="1960245" y="2245636"/>
            <a:ext cx="4378912" cy="3582519"/>
          </a:xfrm>
          <a:prstGeom prst="rect">
            <a:avLst/>
          </a:prstGeom>
          <a:noFill/>
        </p:spPr>
        <p:txBody>
          <a:bodyPr wrap="square" lIns="91440" tIns="45720" rIns="91440" bIns="45720" rtlCol="0" anchor="t">
            <a:spAutoFit/>
          </a:bodyPr>
          <a:lstStyle/>
          <a:p>
            <a:pPr marL="342900" indent="-342900">
              <a:spcAft>
                <a:spcPts val="400"/>
              </a:spcAft>
              <a:buFont typeface="Arial"/>
              <a:buChar char="•"/>
            </a:pPr>
            <a:r>
              <a:rPr lang="en-GB" sz="2400"/>
              <a:t>Frequency - two newsletters per term</a:t>
            </a:r>
            <a:endParaRPr lang="en-GB" sz="2400" b="0" i="0">
              <a:effectLst/>
              <a:ea typeface="+mn-lt"/>
              <a:cs typeface="+mn-lt"/>
            </a:endParaRPr>
          </a:p>
          <a:p>
            <a:pPr marL="227965" indent="-227965">
              <a:spcAft>
                <a:spcPts val="1600"/>
              </a:spcAft>
              <a:buFont typeface="Arial"/>
              <a:buChar char="•"/>
            </a:pPr>
            <a:r>
              <a:rPr lang="en-GB" sz="2400"/>
              <a:t>Content - five/six articles per issue</a:t>
            </a:r>
            <a:endParaRPr lang="en-US" sz="2400" b="0" i="0">
              <a:effectLst/>
              <a:ea typeface="+mn-lt"/>
              <a:cs typeface="+mn-lt"/>
            </a:endParaRPr>
          </a:p>
          <a:p>
            <a:pPr marL="227965" indent="-227965">
              <a:spcAft>
                <a:spcPts val="1600"/>
              </a:spcAft>
              <a:buFont typeface="Arial"/>
              <a:buChar char="•"/>
            </a:pPr>
            <a:r>
              <a:rPr lang="en-GB" sz="2400"/>
              <a:t>Final approval by the Librarian</a:t>
            </a:r>
            <a:endParaRPr lang="en-US"/>
          </a:p>
          <a:p>
            <a:pPr lvl="1">
              <a:spcBef>
                <a:spcPct val="20000"/>
              </a:spcBef>
            </a:pPr>
            <a:endParaRPr lang="en-US" sz="2400" b="0" i="0">
              <a:effectLst/>
              <a:ea typeface="+mn-lt"/>
              <a:cs typeface="+mn-lt"/>
            </a:endParaRPr>
          </a:p>
          <a:p>
            <a:endParaRPr lang="en-GB" sz="2400" b="0" i="0">
              <a:solidFill>
                <a:srgbClr val="000000"/>
              </a:solidFill>
              <a:effectLst/>
              <a:cs typeface="Calibri"/>
            </a:endParaRPr>
          </a:p>
          <a:p>
            <a:endParaRPr lang="en-GB" sz="2400" b="1">
              <a:solidFill>
                <a:srgbClr val="5F2167"/>
              </a:solidFill>
            </a:endParaRPr>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16" name="Picture 16" descr="A picture containing text, stack, stacked, several&#10;&#10;Description automatically generated">
            <a:extLst>
              <a:ext uri="{FF2B5EF4-FFF2-40B4-BE49-F238E27FC236}">
                <a16:creationId xmlns:a16="http://schemas.microsoft.com/office/drawing/2014/main" id="{6A45DA86-0DC8-6E0E-D1F6-3AEC45D72DC2}"/>
              </a:ext>
            </a:extLst>
          </p:cNvPr>
          <p:cNvPicPr>
            <a:picLocks noChangeAspect="1"/>
          </p:cNvPicPr>
          <p:nvPr/>
        </p:nvPicPr>
        <p:blipFill>
          <a:blip r:embed="rId4"/>
          <a:stretch>
            <a:fillRect/>
          </a:stretch>
        </p:blipFill>
        <p:spPr>
          <a:xfrm>
            <a:off x="6461312" y="1507387"/>
            <a:ext cx="3695700" cy="4997431"/>
          </a:xfrm>
          <a:prstGeom prst="rect">
            <a:avLst/>
          </a:prstGeom>
          <a:ln>
            <a:solidFill>
              <a:srgbClr val="5F2167"/>
            </a:solidFill>
          </a:ln>
        </p:spPr>
      </p:pic>
    </p:spTree>
    <p:extLst>
      <p:ext uri="{BB962C8B-B14F-4D97-AF65-F5344CB8AC3E}">
        <p14:creationId xmlns:p14="http://schemas.microsoft.com/office/powerpoint/2010/main" val="2805570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651A6-6219-E77D-1C88-39946072F81D}"/>
              </a:ext>
            </a:extLst>
          </p:cNvPr>
          <p:cNvPicPr>
            <a:picLocks noChangeAspect="1"/>
          </p:cNvPicPr>
          <p:nvPr/>
        </p:nvPicPr>
        <p:blipFill>
          <a:blip r:embed="rId3"/>
          <a:stretch>
            <a:fillRect/>
          </a:stretch>
        </p:blipFill>
        <p:spPr>
          <a:xfrm>
            <a:off x="15239" y="0"/>
            <a:ext cx="12161521" cy="6858000"/>
          </a:xfrm>
          <a:prstGeom prst="rect">
            <a:avLst/>
          </a:prstGeom>
        </p:spPr>
      </p:pic>
      <p:sp>
        <p:nvSpPr>
          <p:cNvPr id="6" name="TextBox 5">
            <a:extLst>
              <a:ext uri="{FF2B5EF4-FFF2-40B4-BE49-F238E27FC236}">
                <a16:creationId xmlns:a16="http://schemas.microsoft.com/office/drawing/2014/main" id="{189D3006-57B5-4413-64F4-24FF74F26C57}"/>
              </a:ext>
            </a:extLst>
          </p:cNvPr>
          <p:cNvSpPr txBox="1"/>
          <p:nvPr/>
        </p:nvSpPr>
        <p:spPr>
          <a:xfrm>
            <a:off x="2065020" y="440244"/>
            <a:ext cx="7764780" cy="707886"/>
          </a:xfrm>
          <a:prstGeom prst="rect">
            <a:avLst/>
          </a:prstGeom>
          <a:noFill/>
        </p:spPr>
        <p:txBody>
          <a:bodyPr wrap="square" lIns="91440" tIns="45720" rIns="91440" bIns="45720" rtlCol="0" anchor="t">
            <a:spAutoFit/>
          </a:bodyPr>
          <a:lstStyle/>
          <a:p>
            <a:r>
              <a:rPr lang="en-GB" sz="4000" b="1">
                <a:solidFill>
                  <a:srgbClr val="5F2167"/>
                </a:solidFill>
                <a:cs typeface="Calibri"/>
              </a:rPr>
              <a:t>Issue Management</a:t>
            </a:r>
          </a:p>
        </p:txBody>
      </p:sp>
      <p:sp>
        <p:nvSpPr>
          <p:cNvPr id="8" name="TextBox 7">
            <a:extLst>
              <a:ext uri="{FF2B5EF4-FFF2-40B4-BE49-F238E27FC236}">
                <a16:creationId xmlns:a16="http://schemas.microsoft.com/office/drawing/2014/main" id="{61F15681-A6B7-573A-E406-F3BE6D005057}"/>
              </a:ext>
            </a:extLst>
          </p:cNvPr>
          <p:cNvSpPr txBox="1"/>
          <p:nvPr/>
        </p:nvSpPr>
        <p:spPr>
          <a:xfrm>
            <a:off x="6869914" y="1240282"/>
            <a:ext cx="3662619" cy="2923877"/>
          </a:xfrm>
          <a:prstGeom prst="rect">
            <a:avLst/>
          </a:prstGeom>
          <a:noFill/>
        </p:spPr>
        <p:txBody>
          <a:bodyPr wrap="square" lIns="91440" tIns="45720" rIns="91440" bIns="45720" rtlCol="0" anchor="t">
            <a:spAutoFit/>
          </a:bodyPr>
          <a:lstStyle/>
          <a:p>
            <a:pPr marL="342900" indent="-342900">
              <a:spcAft>
                <a:spcPts val="1600"/>
              </a:spcAft>
              <a:buFont typeface="Arial,Sans-Serif"/>
              <a:buChar char="•"/>
            </a:pPr>
            <a:endParaRPr lang="en-GB" sz="2400" b="0" i="0">
              <a:effectLst/>
              <a:ea typeface="+mn-lt"/>
              <a:cs typeface="+mn-lt"/>
            </a:endParaRPr>
          </a:p>
          <a:p>
            <a:pPr marL="227965" indent="-227965">
              <a:spcAft>
                <a:spcPts val="1600"/>
              </a:spcAft>
              <a:buFont typeface="Arial,Sans-Serif"/>
              <a:buChar char="•"/>
            </a:pPr>
            <a:r>
              <a:rPr lang="en-GB" sz="2400"/>
              <a:t>Trello</a:t>
            </a:r>
            <a:endParaRPr lang="en-GB" sz="2400" b="0" i="0">
              <a:effectLst/>
              <a:ea typeface="+mn-lt"/>
              <a:cs typeface="+mn-lt"/>
            </a:endParaRPr>
          </a:p>
          <a:p>
            <a:pPr marL="227965" indent="-227965">
              <a:spcAft>
                <a:spcPts val="1600"/>
              </a:spcAft>
              <a:buFont typeface="Arial,Sans-Serif"/>
              <a:buChar char="•"/>
            </a:pPr>
            <a:r>
              <a:rPr lang="en-GB" sz="2400"/>
              <a:t>Long-form and short-form compilation</a:t>
            </a:r>
            <a:endParaRPr lang="en-US" sz="2400">
              <a:ea typeface="+mn-lt"/>
              <a:cs typeface="+mn-lt"/>
            </a:endParaRPr>
          </a:p>
          <a:p>
            <a:pPr marL="227965" indent="-227965">
              <a:spcAft>
                <a:spcPts val="1600"/>
              </a:spcAft>
              <a:buFont typeface="Arial,Sans-Serif"/>
              <a:buChar char="•"/>
            </a:pPr>
            <a:r>
              <a:rPr lang="en-GB" sz="2400">
                <a:ea typeface="+mn-lt"/>
                <a:cs typeface="+mn-lt"/>
              </a:rPr>
              <a:t>Communication preference</a:t>
            </a:r>
            <a:endParaRPr lang="en-GB"/>
          </a:p>
        </p:txBody>
      </p:sp>
      <p:cxnSp>
        <p:nvCxnSpPr>
          <p:cNvPr id="5" name="Straight Connector 4">
            <a:extLst>
              <a:ext uri="{FF2B5EF4-FFF2-40B4-BE49-F238E27FC236}">
                <a16:creationId xmlns:a16="http://schemas.microsoft.com/office/drawing/2014/main" id="{1408990F-6CB4-F1A2-F422-3BD7D6D66D4C}"/>
              </a:ext>
            </a:extLst>
          </p:cNvPr>
          <p:cNvCxnSpPr/>
          <p:nvPr/>
        </p:nvCxnSpPr>
        <p:spPr>
          <a:xfrm>
            <a:off x="1958340" y="1148130"/>
            <a:ext cx="8108686" cy="0"/>
          </a:xfrm>
          <a:prstGeom prst="line">
            <a:avLst/>
          </a:prstGeom>
          <a:ln w="38100">
            <a:solidFill>
              <a:srgbClr val="5F2167"/>
            </a:solidFill>
          </a:ln>
        </p:spPr>
        <p:style>
          <a:lnRef idx="1">
            <a:schemeClr val="accent1"/>
          </a:lnRef>
          <a:fillRef idx="0">
            <a:schemeClr val="accent1"/>
          </a:fillRef>
          <a:effectRef idx="0">
            <a:schemeClr val="accent1"/>
          </a:effectRef>
          <a:fontRef idx="minor">
            <a:schemeClr val="tx1"/>
          </a:fontRef>
        </p:style>
      </p:cxnSp>
      <p:pic>
        <p:nvPicPr>
          <p:cNvPr id="3" name="Picture 3" descr="Graphical user interface, application&#10;&#10;Description automatically generated">
            <a:extLst>
              <a:ext uri="{FF2B5EF4-FFF2-40B4-BE49-F238E27FC236}">
                <a16:creationId xmlns:a16="http://schemas.microsoft.com/office/drawing/2014/main" id="{309388AE-89D0-CFF3-F327-B005F0B981BB}"/>
              </a:ext>
            </a:extLst>
          </p:cNvPr>
          <p:cNvPicPr>
            <a:picLocks noChangeAspect="1"/>
          </p:cNvPicPr>
          <p:nvPr/>
        </p:nvPicPr>
        <p:blipFill>
          <a:blip r:embed="rId4"/>
          <a:stretch>
            <a:fillRect/>
          </a:stretch>
        </p:blipFill>
        <p:spPr>
          <a:xfrm>
            <a:off x="1958340" y="1709284"/>
            <a:ext cx="4618504" cy="4000586"/>
          </a:xfrm>
          <a:prstGeom prst="rect">
            <a:avLst/>
          </a:prstGeom>
        </p:spPr>
      </p:pic>
    </p:spTree>
    <p:extLst>
      <p:ext uri="{BB962C8B-B14F-4D97-AF65-F5344CB8AC3E}">
        <p14:creationId xmlns:p14="http://schemas.microsoft.com/office/powerpoint/2010/main" val="98929492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7</Notes>
  <HiddenSlides>2</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Nicholson</dc:creator>
  <cp:revision>24</cp:revision>
  <dcterms:created xsi:type="dcterms:W3CDTF">2022-08-18T17:13:22Z</dcterms:created>
  <dcterms:modified xsi:type="dcterms:W3CDTF">2022-09-23T14:14:25Z</dcterms:modified>
</cp:coreProperties>
</file>