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1" r:id="rId2"/>
    <p:sldId id="257" r:id="rId3"/>
    <p:sldId id="276" r:id="rId4"/>
    <p:sldId id="273" r:id="rId5"/>
    <p:sldId id="279" r:id="rId6"/>
    <p:sldId id="274" r:id="rId7"/>
    <p:sldId id="278" r:id="rId8"/>
    <p:sldId id="280" r:id="rId9"/>
    <p:sldId id="281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C88E5-BF73-4822-3EEC-C7D054F686D6}" v="238" dt="2022-08-23T18:17:33.261"/>
    <p1510:client id="{339CDD6B-3A82-DE73-C4D3-D4A1AC075F85}" v="581" dt="2022-08-24T14:35:43.392"/>
    <p1510:client id="{657BF2B3-239E-8668-527E-C6866F073CED}" v="52" dt="2022-08-23T16:41:38.021"/>
    <p1510:client id="{7483FAA2-E9CF-BBF9-4B65-10FD477694BE}" v="1035" dt="2022-08-23T17:36:53.214"/>
    <p1510:client id="{8549810C-B2F2-2DEE-C7C2-3B131A4E7AF1}" v="24" dt="2022-08-23T17:44:51.802"/>
    <p1510:client id="{FE4F0DEA-1B6A-55E6-3E2E-7E3BC75E1AF7}" v="2" dt="2022-09-12T08:42:27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E72D4-34B2-44BB-AE76-B6A7C4175BBA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175292E-D453-4DD7-8A5B-ACEC8AF6ACDD}">
      <dgm:prSet phldrT="[Text]"/>
      <dgm:spPr/>
      <dgm:t>
        <a:bodyPr/>
        <a:lstStyle/>
        <a:p>
          <a:pPr rtl="0"/>
          <a:r>
            <a:rPr lang="en-US">
              <a:latin typeface="+mj-lt"/>
            </a:rPr>
            <a:t>Current data </a:t>
          </a:r>
          <a:r>
            <a:rPr lang="en-US" err="1">
              <a:latin typeface="+mj-lt"/>
            </a:rPr>
            <a:t>centres</a:t>
          </a:r>
          <a:endParaRPr lang="en-US">
            <a:latin typeface="+mj-lt"/>
          </a:endParaRPr>
        </a:p>
      </dgm:t>
    </dgm:pt>
    <dgm:pt modelId="{B5945A5D-AE45-485D-84D9-B21543B24F3B}" type="parTrans" cxnId="{1CEA1849-F8F1-49F1-93C7-48B7E79D83C0}">
      <dgm:prSet/>
      <dgm:spPr/>
      <dgm:t>
        <a:bodyPr/>
        <a:lstStyle/>
        <a:p>
          <a:endParaRPr lang="en-US"/>
        </a:p>
      </dgm:t>
    </dgm:pt>
    <dgm:pt modelId="{D4570364-2800-4BA3-A1D3-C79B32167B6E}" type="sibTrans" cxnId="{1CEA1849-F8F1-49F1-93C7-48B7E79D83C0}">
      <dgm:prSet/>
      <dgm:spPr/>
      <dgm:t>
        <a:bodyPr/>
        <a:lstStyle/>
        <a:p>
          <a:endParaRPr lang="en-US"/>
        </a:p>
      </dgm:t>
    </dgm:pt>
    <dgm:pt modelId="{7362E7C2-9BF2-4678-9F89-E1DA433250F4}">
      <dgm:prSet phldrT="[Text]"/>
      <dgm:spPr/>
      <dgm:t>
        <a:bodyPr/>
        <a:lstStyle/>
        <a:p>
          <a:r>
            <a:rPr lang="en-US">
              <a:latin typeface="+mj-lt"/>
            </a:rPr>
            <a:t>UK Data Service (UKDS)</a:t>
          </a:r>
          <a:endParaRPr lang="en-US"/>
        </a:p>
      </dgm:t>
    </dgm:pt>
    <dgm:pt modelId="{50579DC1-9F98-408D-8A59-73390B3B66A4}" type="parTrans" cxnId="{00EE46C5-5F4C-4EFD-AD64-A402B109011C}">
      <dgm:prSet/>
      <dgm:spPr/>
      <dgm:t>
        <a:bodyPr/>
        <a:lstStyle/>
        <a:p>
          <a:endParaRPr lang="en-US"/>
        </a:p>
      </dgm:t>
    </dgm:pt>
    <dgm:pt modelId="{07454663-CDA5-4CD3-9DA2-94ECB5EA0881}" type="sibTrans" cxnId="{00EE46C5-5F4C-4EFD-AD64-A402B109011C}">
      <dgm:prSet/>
      <dgm:spPr/>
      <dgm:t>
        <a:bodyPr/>
        <a:lstStyle/>
        <a:p>
          <a:endParaRPr lang="en-US"/>
        </a:p>
      </dgm:t>
    </dgm:pt>
    <dgm:pt modelId="{68843C1D-8447-44DB-B4D0-EA01B1CCD687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 Which researchers?</a:t>
          </a:r>
        </a:p>
      </dgm:t>
    </dgm:pt>
    <dgm:pt modelId="{9BC02703-B9E6-484F-854D-25E45FE0B2D2}" type="parTrans" cxnId="{349076C1-7A48-4E61-9A14-F8259E439573}">
      <dgm:prSet/>
      <dgm:spPr/>
      <dgm:t>
        <a:bodyPr/>
        <a:lstStyle/>
        <a:p>
          <a:endParaRPr lang="en-US"/>
        </a:p>
      </dgm:t>
    </dgm:pt>
    <dgm:pt modelId="{70898F17-931E-437E-A47F-B981588C546A}" type="sibTrans" cxnId="{349076C1-7A48-4E61-9A14-F8259E439573}">
      <dgm:prSet/>
      <dgm:spPr/>
      <dgm:t>
        <a:bodyPr/>
        <a:lstStyle/>
        <a:p>
          <a:endParaRPr lang="en-US"/>
        </a:p>
      </dgm:t>
    </dgm:pt>
    <dgm:pt modelId="{FB54665F-B4C7-42D7-B80D-6579DCA4A465}">
      <dgm:prSet phldrT="[Text]"/>
      <dgm:spPr/>
      <dgm:t>
        <a:bodyPr/>
        <a:lstStyle/>
        <a:p>
          <a:pPr rtl="0"/>
          <a:r>
            <a:rPr lang="en-GB">
              <a:latin typeface="+mj-lt"/>
            </a:rPr>
            <a:t>'Accredited' researchers</a:t>
          </a:r>
        </a:p>
      </dgm:t>
    </dgm:pt>
    <dgm:pt modelId="{839A683E-7798-4E50-A8F2-B1B39FF646C2}" type="parTrans" cxnId="{EE25E33B-49CF-4317-AB7E-1E4172D259B0}">
      <dgm:prSet/>
      <dgm:spPr/>
      <dgm:t>
        <a:bodyPr/>
        <a:lstStyle/>
        <a:p>
          <a:endParaRPr lang="en-US"/>
        </a:p>
      </dgm:t>
    </dgm:pt>
    <dgm:pt modelId="{3D875904-B83B-499D-B0E7-B9874F7FCEBF}" type="sibTrans" cxnId="{EE25E33B-49CF-4317-AB7E-1E4172D259B0}">
      <dgm:prSet/>
      <dgm:spPr/>
      <dgm:t>
        <a:bodyPr/>
        <a:lstStyle/>
        <a:p>
          <a:endParaRPr lang="en-US"/>
        </a:p>
      </dgm:t>
    </dgm:pt>
    <dgm:pt modelId="{9EC31088-1DF7-4124-9DBE-A3213E5BC4B3}">
      <dgm:prSet phldrT="[Text]"/>
      <dgm:spPr/>
      <dgm:t>
        <a:bodyPr/>
        <a:lstStyle/>
        <a:p>
          <a:endParaRPr lang="en-GB">
            <a:latin typeface="+mj-lt"/>
          </a:endParaRPr>
        </a:p>
      </dgm:t>
    </dgm:pt>
    <dgm:pt modelId="{49090342-96D7-49C1-9EF7-F9A44F0B12C8}" type="parTrans" cxnId="{5A610F24-FB28-4270-A4EB-93EC8B7F1FEE}">
      <dgm:prSet/>
      <dgm:spPr/>
      <dgm:t>
        <a:bodyPr/>
        <a:lstStyle/>
        <a:p>
          <a:endParaRPr lang="en-US"/>
        </a:p>
      </dgm:t>
    </dgm:pt>
    <dgm:pt modelId="{E2B7F72B-D5E1-47AF-B6BD-808BC602C1B7}" type="sibTrans" cxnId="{5A610F24-FB28-4270-A4EB-93EC8B7F1FEE}">
      <dgm:prSet/>
      <dgm:spPr/>
      <dgm:t>
        <a:bodyPr/>
        <a:lstStyle/>
        <a:p>
          <a:endParaRPr lang="en-US"/>
        </a:p>
      </dgm:t>
    </dgm:pt>
    <dgm:pt modelId="{9BA0ADA3-17A6-47E9-A227-0A522D03F869}">
      <dgm:prSet phldrT="[Text]"/>
      <dgm:spPr/>
      <dgm:t>
        <a:bodyPr/>
        <a:lstStyle/>
        <a:p>
          <a:endParaRPr lang="en-US">
            <a:latin typeface="+mj-lt"/>
          </a:endParaRPr>
        </a:p>
      </dgm:t>
    </dgm:pt>
    <dgm:pt modelId="{0C60D9AA-EAD7-45EA-9954-306463643246}" type="parTrans" cxnId="{4FD2EEB8-EB61-43BE-AD1B-1A4E90232E40}">
      <dgm:prSet/>
      <dgm:spPr/>
      <dgm:t>
        <a:bodyPr/>
        <a:lstStyle/>
        <a:p>
          <a:endParaRPr lang="en-US"/>
        </a:p>
      </dgm:t>
    </dgm:pt>
    <dgm:pt modelId="{F8E68A3A-DBA2-4C2A-ADD1-E33B8D904B18}" type="sibTrans" cxnId="{4FD2EEB8-EB61-43BE-AD1B-1A4E90232E40}">
      <dgm:prSet/>
      <dgm:spPr/>
      <dgm:t>
        <a:bodyPr/>
        <a:lstStyle/>
        <a:p>
          <a:endParaRPr lang="en-US"/>
        </a:p>
      </dgm:t>
    </dgm:pt>
    <dgm:pt modelId="{A3179070-04CC-4D58-81C3-8D60C05A433F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Scottish Government</a:t>
          </a:r>
        </a:p>
      </dgm:t>
    </dgm:pt>
    <dgm:pt modelId="{264FB34C-058F-4B7A-8094-361B182AA7DF}" type="parTrans" cxnId="{4EA982DD-29B2-49A9-9616-B919B2829EE4}">
      <dgm:prSet/>
      <dgm:spPr/>
      <dgm:t>
        <a:bodyPr/>
        <a:lstStyle/>
        <a:p>
          <a:endParaRPr lang="en-US"/>
        </a:p>
      </dgm:t>
    </dgm:pt>
    <dgm:pt modelId="{45640BBC-1225-482B-9FD5-8E371CAF5775}" type="sibTrans" cxnId="{4EA982DD-29B2-49A9-9616-B919B2829EE4}">
      <dgm:prSet/>
      <dgm:spPr/>
      <dgm:t>
        <a:bodyPr/>
        <a:lstStyle/>
        <a:p>
          <a:endParaRPr lang="en-US"/>
        </a:p>
      </dgm:t>
    </dgm:pt>
    <dgm:pt modelId="{CA140F63-ACD2-46A8-A43D-4148BF5C84B4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Any discipline</a:t>
          </a:r>
        </a:p>
      </dgm:t>
    </dgm:pt>
    <dgm:pt modelId="{F6080B81-7D8F-46CF-86E0-F896CFEAD78B}" type="parTrans" cxnId="{4BA0260D-9BCB-499D-B9F4-AA284E5B38AA}">
      <dgm:prSet/>
      <dgm:spPr/>
      <dgm:t>
        <a:bodyPr/>
        <a:lstStyle/>
        <a:p>
          <a:endParaRPr lang="en-US"/>
        </a:p>
      </dgm:t>
    </dgm:pt>
    <dgm:pt modelId="{67A63552-1EC4-4A7A-9FA3-04202CB7CA93}" type="sibTrans" cxnId="{4BA0260D-9BCB-499D-B9F4-AA284E5B38AA}">
      <dgm:prSet/>
      <dgm:spPr/>
      <dgm:t>
        <a:bodyPr/>
        <a:lstStyle/>
        <a:p>
          <a:endParaRPr lang="en-US"/>
        </a:p>
      </dgm:t>
    </dgm:pt>
    <dgm:pt modelId="{3DCDD136-41F6-41AE-85C0-B622670923AB}">
      <dgm:prSet phldrT="[Text]" phldr="0"/>
      <dgm:spPr/>
      <dgm:t>
        <a:bodyPr/>
        <a:lstStyle/>
        <a:p>
          <a:pPr rtl="0"/>
          <a:r>
            <a:rPr lang="en-US">
              <a:latin typeface="+mj-lt"/>
            </a:rPr>
            <a:t>Any institution</a:t>
          </a:r>
        </a:p>
      </dgm:t>
    </dgm:pt>
    <dgm:pt modelId="{AB005871-69D7-4322-AEC6-C793BC882DD9}" type="parTrans" cxnId="{228613DD-F9AA-4F94-AAA6-849F20E31745}">
      <dgm:prSet/>
      <dgm:spPr/>
      <dgm:t>
        <a:bodyPr/>
        <a:lstStyle/>
        <a:p>
          <a:endParaRPr lang="en-US"/>
        </a:p>
      </dgm:t>
    </dgm:pt>
    <dgm:pt modelId="{9FEC6543-2303-4AFE-B957-EA8169B0E1F8}" type="sibTrans" cxnId="{228613DD-F9AA-4F94-AAA6-849F20E31745}">
      <dgm:prSet/>
      <dgm:spPr/>
      <dgm:t>
        <a:bodyPr/>
        <a:lstStyle/>
        <a:p>
          <a:endParaRPr lang="en-US"/>
        </a:p>
      </dgm:t>
    </dgm:pt>
    <dgm:pt modelId="{C4A1DF50-CE84-4D85-B62B-C481BFD85EB5}">
      <dgm:prSet phldr="0"/>
      <dgm:spPr/>
      <dgm:t>
        <a:bodyPr/>
        <a:lstStyle/>
        <a:p>
          <a:pPr rtl="0"/>
          <a:r>
            <a:rPr lang="en-US">
              <a:latin typeface="+mj-lt"/>
            </a:rPr>
            <a:t>SAIL Databank (Welsh)</a:t>
          </a:r>
        </a:p>
      </dgm:t>
    </dgm:pt>
    <dgm:pt modelId="{EE495426-CBAA-4D1F-AA5F-B390D7E7D105}" type="parTrans" cxnId="{0676E454-03D6-47BD-9788-4F5682149DD8}">
      <dgm:prSet/>
      <dgm:spPr/>
    </dgm:pt>
    <dgm:pt modelId="{80D81C14-0D42-416D-B38B-C39B8E09F7B1}" type="sibTrans" cxnId="{0676E454-03D6-47BD-9788-4F5682149DD8}">
      <dgm:prSet/>
      <dgm:spPr/>
    </dgm:pt>
    <dgm:pt modelId="{494C55A1-951E-43A3-BCA8-B4711BAF723E}">
      <dgm:prSet phldr="0"/>
      <dgm:spPr/>
      <dgm:t>
        <a:bodyPr/>
        <a:lstStyle/>
        <a:p>
          <a:pPr rtl="0"/>
          <a:r>
            <a:rPr lang="en-US">
              <a:latin typeface="+mj-lt"/>
            </a:rPr>
            <a:t>Office for National Statistics (ONS) Secure Research Service</a:t>
          </a:r>
        </a:p>
      </dgm:t>
    </dgm:pt>
    <dgm:pt modelId="{26281F5D-ED41-4D23-BA06-A69E2C55A4DE}" type="parTrans" cxnId="{6238C160-F58B-4717-A9C8-C0335C807046}">
      <dgm:prSet/>
      <dgm:spPr/>
    </dgm:pt>
    <dgm:pt modelId="{CB6E995C-2E27-426A-BB66-6ADD133D3745}" type="sibTrans" cxnId="{6238C160-F58B-4717-A9C8-C0335C807046}">
      <dgm:prSet/>
      <dgm:spPr/>
    </dgm:pt>
    <dgm:pt modelId="{23E5766A-8DAF-4B89-9CFD-6D6E492D38D3}">
      <dgm:prSet phldr="0"/>
      <dgm:spPr/>
      <dgm:t>
        <a:bodyPr/>
        <a:lstStyle/>
        <a:p>
          <a:pPr rtl="0"/>
          <a:r>
            <a:rPr lang="en-GB" b="0">
              <a:latin typeface="Calibri Light"/>
              <a:cs typeface="Arial"/>
            </a:rPr>
            <a:t>Social Sciences</a:t>
          </a:r>
          <a:r>
            <a:rPr lang="en-GB" b="0">
              <a:latin typeface="Calibri Light"/>
              <a:cs typeface="Calibri Light"/>
            </a:rPr>
            <a:t> (ESRC) </a:t>
          </a:r>
        </a:p>
      </dgm:t>
    </dgm:pt>
    <dgm:pt modelId="{7C0E7DB4-5E6B-4E0A-8C89-47F01A1BA3F6}" type="parTrans" cxnId="{389258D8-614B-474E-89B3-CDE836ED57E9}">
      <dgm:prSet/>
      <dgm:spPr/>
    </dgm:pt>
    <dgm:pt modelId="{63970DFF-A776-4702-BB79-9B2E0C5298DB}" type="sibTrans" cxnId="{389258D8-614B-474E-89B3-CDE836ED57E9}">
      <dgm:prSet/>
      <dgm:spPr/>
    </dgm:pt>
    <dgm:pt modelId="{719B65B5-6E59-4271-8127-2B0DB0164F78}">
      <dgm:prSet phldr="0"/>
      <dgm:spPr/>
      <dgm:t>
        <a:bodyPr/>
        <a:lstStyle/>
        <a:p>
          <a:pPr rtl="0"/>
          <a:endParaRPr lang="en-US">
            <a:latin typeface="+mj-lt"/>
          </a:endParaRPr>
        </a:p>
      </dgm:t>
    </dgm:pt>
    <dgm:pt modelId="{82409462-BB7A-465C-9394-AAA4A7CE8E32}" type="parTrans" cxnId="{2D194FA3-F271-4122-AE5F-F4B40AF7EFFC}">
      <dgm:prSet/>
      <dgm:spPr/>
    </dgm:pt>
    <dgm:pt modelId="{24BEE78E-CC0B-4C35-AA5E-48A0C7ADF76E}" type="sibTrans" cxnId="{2D194FA3-F271-4122-AE5F-F4B40AF7EFFC}">
      <dgm:prSet/>
      <dgm:spPr/>
    </dgm:pt>
    <dgm:pt modelId="{8809AEA3-2F8F-445D-B57D-7F7A3AF596B5}">
      <dgm:prSet phldr="0"/>
      <dgm:spPr/>
      <dgm:t>
        <a:bodyPr/>
        <a:lstStyle/>
        <a:p>
          <a:pPr rtl="0"/>
          <a:endParaRPr lang="en-US">
            <a:latin typeface="+mj-lt"/>
          </a:endParaRPr>
        </a:p>
      </dgm:t>
    </dgm:pt>
    <dgm:pt modelId="{3D0AA782-768C-4A04-9633-31BC7DB47A34}" type="parTrans" cxnId="{E02F7E27-2973-471B-A9F8-E5C397E0ECA5}">
      <dgm:prSet/>
      <dgm:spPr/>
    </dgm:pt>
    <dgm:pt modelId="{E6CDA005-1E48-4F14-AA60-ABB55C780A9A}" type="sibTrans" cxnId="{E02F7E27-2973-471B-A9F8-E5C397E0ECA5}">
      <dgm:prSet/>
      <dgm:spPr/>
    </dgm:pt>
    <dgm:pt modelId="{CA17AF5E-CB6F-4583-A620-C6391367BDFD}" type="pres">
      <dgm:prSet presAssocID="{AD6E72D4-34B2-44BB-AE76-B6A7C4175BBA}" presName="linear" presStyleCnt="0">
        <dgm:presLayoutVars>
          <dgm:animLvl val="lvl"/>
          <dgm:resizeHandles val="exact"/>
        </dgm:presLayoutVars>
      </dgm:prSet>
      <dgm:spPr/>
    </dgm:pt>
    <dgm:pt modelId="{1D072974-D44F-4F61-A7E5-A036A564BD77}" type="pres">
      <dgm:prSet presAssocID="{9175292E-D453-4DD7-8A5B-ACEC8AF6ACD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8F19EC6-602A-4E0A-86F6-A9C3ABA9AF55}" type="pres">
      <dgm:prSet presAssocID="{9175292E-D453-4DD7-8A5B-ACEC8AF6ACDD}" presName="childText" presStyleLbl="revTx" presStyleIdx="0" presStyleCnt="3">
        <dgm:presLayoutVars>
          <dgm:bulletEnabled val="1"/>
        </dgm:presLayoutVars>
      </dgm:prSet>
      <dgm:spPr/>
    </dgm:pt>
    <dgm:pt modelId="{4DE3FF0F-9007-40EF-8858-22B1D0F535D7}" type="pres">
      <dgm:prSet presAssocID="{68843C1D-8447-44DB-B4D0-EA01B1CCD68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B40161-93FF-44BF-BC12-3543E96DE7F4}" type="pres">
      <dgm:prSet presAssocID="{68843C1D-8447-44DB-B4D0-EA01B1CCD687}" presName="childText" presStyleLbl="revTx" presStyleIdx="1" presStyleCnt="3">
        <dgm:presLayoutVars>
          <dgm:bulletEnabled val="1"/>
        </dgm:presLayoutVars>
      </dgm:prSet>
      <dgm:spPr/>
    </dgm:pt>
    <dgm:pt modelId="{22146612-60C7-4D47-ABFD-073795BAB30B}" type="pres">
      <dgm:prSet presAssocID="{9EC31088-1DF7-4124-9DBE-A3213E5BC4B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010CB44-2296-41FD-BFEA-98366880F21F}" type="pres">
      <dgm:prSet presAssocID="{9EC31088-1DF7-4124-9DBE-A3213E5BC4B3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454EB07-8289-4FFA-BC2C-E259355D20A4}" type="presOf" srcId="{494C55A1-951E-43A3-BCA8-B4711BAF723E}" destId="{88F19EC6-602A-4E0A-86F6-A9C3ABA9AF55}" srcOrd="0" destOrd="0" presId="urn:microsoft.com/office/officeart/2005/8/layout/vList2"/>
    <dgm:cxn modelId="{D3888E08-AF07-4471-B68B-2C84F062BB6C}" type="presOf" srcId="{3DCDD136-41F6-41AE-85C0-B622670923AB}" destId="{A4B40161-93FF-44BF-BC12-3543E96DE7F4}" srcOrd="0" destOrd="3" presId="urn:microsoft.com/office/officeart/2005/8/layout/vList2"/>
    <dgm:cxn modelId="{D5D13409-C215-4214-85AB-7BD336B417C7}" type="presOf" srcId="{9175292E-D453-4DD7-8A5B-ACEC8AF6ACDD}" destId="{1D072974-D44F-4F61-A7E5-A036A564BD77}" srcOrd="0" destOrd="0" presId="urn:microsoft.com/office/officeart/2005/8/layout/vList2"/>
    <dgm:cxn modelId="{4BA0260D-9BCB-499D-B9F4-AA284E5B38AA}" srcId="{68843C1D-8447-44DB-B4D0-EA01B1CCD687}" destId="{CA140F63-ACD2-46A8-A43D-4148BF5C84B4}" srcOrd="2" destOrd="0" parTransId="{F6080B81-7D8F-46CF-86E0-F896CFEAD78B}" sibTransId="{67A63552-1EC4-4A7A-9FA3-04202CB7CA93}"/>
    <dgm:cxn modelId="{A384271F-73E0-4CC6-81BE-ECD17F6F2D58}" type="presOf" srcId="{719B65B5-6E59-4271-8127-2B0DB0164F78}" destId="{A4B40161-93FF-44BF-BC12-3543E96DE7F4}" srcOrd="0" destOrd="4" presId="urn:microsoft.com/office/officeart/2005/8/layout/vList2"/>
    <dgm:cxn modelId="{C24D4B23-5328-456E-B312-AF50DFE67B78}" type="presOf" srcId="{A3179070-04CC-4D58-81C3-8D60C05A433F}" destId="{88F19EC6-602A-4E0A-86F6-A9C3ABA9AF55}" srcOrd="0" destOrd="3" presId="urn:microsoft.com/office/officeart/2005/8/layout/vList2"/>
    <dgm:cxn modelId="{5A610F24-FB28-4270-A4EB-93EC8B7F1FEE}" srcId="{AD6E72D4-34B2-44BB-AE76-B6A7C4175BBA}" destId="{9EC31088-1DF7-4124-9DBE-A3213E5BC4B3}" srcOrd="2" destOrd="0" parTransId="{49090342-96D7-49C1-9EF7-F9A44F0B12C8}" sibTransId="{E2B7F72B-D5E1-47AF-B6BD-808BC602C1B7}"/>
    <dgm:cxn modelId="{E02F7E27-2973-471B-A9F8-E5C397E0ECA5}" srcId="{9175292E-D453-4DD7-8A5B-ACEC8AF6ACDD}" destId="{8809AEA3-2F8F-445D-B57D-7F7A3AF596B5}" srcOrd="4" destOrd="0" parTransId="{3D0AA782-768C-4A04-9633-31BC7DB47A34}" sibTransId="{E6CDA005-1E48-4F14-AA60-ABB55C780A9A}"/>
    <dgm:cxn modelId="{1C2BB330-E6F0-40C1-A81F-9F5DAA664236}" type="presOf" srcId="{23E5766A-8DAF-4B89-9CFD-6D6E492D38D3}" destId="{A4B40161-93FF-44BF-BC12-3543E96DE7F4}" srcOrd="0" destOrd="1" presId="urn:microsoft.com/office/officeart/2005/8/layout/vList2"/>
    <dgm:cxn modelId="{BA1CDA36-6E14-48A7-9436-FDD5F13827DA}" type="presOf" srcId="{FB54665F-B4C7-42D7-B80D-6579DCA4A465}" destId="{A4B40161-93FF-44BF-BC12-3543E96DE7F4}" srcOrd="0" destOrd="0" presId="urn:microsoft.com/office/officeart/2005/8/layout/vList2"/>
    <dgm:cxn modelId="{EE25E33B-49CF-4317-AB7E-1E4172D259B0}" srcId="{68843C1D-8447-44DB-B4D0-EA01B1CCD687}" destId="{FB54665F-B4C7-42D7-B80D-6579DCA4A465}" srcOrd="0" destOrd="0" parTransId="{839A683E-7798-4E50-A8F2-B1B39FF646C2}" sibTransId="{3D875904-B83B-499D-B0E7-B9874F7FCEBF}"/>
    <dgm:cxn modelId="{6238C160-F58B-4717-A9C8-C0335C807046}" srcId="{9175292E-D453-4DD7-8A5B-ACEC8AF6ACDD}" destId="{494C55A1-951E-43A3-BCA8-B4711BAF723E}" srcOrd="0" destOrd="0" parTransId="{26281F5D-ED41-4D23-BA06-A69E2C55A4DE}" sibTransId="{CB6E995C-2E27-426A-BB66-6ADD133D3745}"/>
    <dgm:cxn modelId="{1CEA1849-F8F1-49F1-93C7-48B7E79D83C0}" srcId="{AD6E72D4-34B2-44BB-AE76-B6A7C4175BBA}" destId="{9175292E-D453-4DD7-8A5B-ACEC8AF6ACDD}" srcOrd="0" destOrd="0" parTransId="{B5945A5D-AE45-485D-84D9-B21543B24F3B}" sibTransId="{D4570364-2800-4BA3-A1D3-C79B32167B6E}"/>
    <dgm:cxn modelId="{5C78314C-26C2-4030-A297-901B255C746D}" type="presOf" srcId="{68843C1D-8447-44DB-B4D0-EA01B1CCD687}" destId="{4DE3FF0F-9007-40EF-8858-22B1D0F535D7}" srcOrd="0" destOrd="0" presId="urn:microsoft.com/office/officeart/2005/8/layout/vList2"/>
    <dgm:cxn modelId="{0676E454-03D6-47BD-9788-4F5682149DD8}" srcId="{9175292E-D453-4DD7-8A5B-ACEC8AF6ACDD}" destId="{C4A1DF50-CE84-4D85-B62B-C481BFD85EB5}" srcOrd="2" destOrd="0" parTransId="{EE495426-CBAA-4D1F-AA5F-B390D7E7D105}" sibTransId="{80D81C14-0D42-416D-B38B-C39B8E09F7B1}"/>
    <dgm:cxn modelId="{77E2D37B-09B9-4E4B-BE55-342F00BBEAB9}" type="presOf" srcId="{7362E7C2-9BF2-4678-9F89-E1DA433250F4}" destId="{88F19EC6-602A-4E0A-86F6-A9C3ABA9AF55}" srcOrd="0" destOrd="1" presId="urn:microsoft.com/office/officeart/2005/8/layout/vList2"/>
    <dgm:cxn modelId="{FD24FC7B-1C17-474F-AD42-97F82AD75F1F}" type="presOf" srcId="{9BA0ADA3-17A6-47E9-A227-0A522D03F869}" destId="{5010CB44-2296-41FD-BFEA-98366880F21F}" srcOrd="0" destOrd="0" presId="urn:microsoft.com/office/officeart/2005/8/layout/vList2"/>
    <dgm:cxn modelId="{560C278E-070A-445F-BC8C-B63E702FFA09}" type="presOf" srcId="{C4A1DF50-CE84-4D85-B62B-C481BFD85EB5}" destId="{88F19EC6-602A-4E0A-86F6-A9C3ABA9AF55}" srcOrd="0" destOrd="2" presId="urn:microsoft.com/office/officeart/2005/8/layout/vList2"/>
    <dgm:cxn modelId="{2D194FA3-F271-4122-AE5F-F4B40AF7EFFC}" srcId="{68843C1D-8447-44DB-B4D0-EA01B1CCD687}" destId="{719B65B5-6E59-4271-8127-2B0DB0164F78}" srcOrd="4" destOrd="0" parTransId="{82409462-BB7A-465C-9394-AAA4A7CE8E32}" sibTransId="{24BEE78E-CC0B-4C35-AA5E-48A0C7ADF76E}"/>
    <dgm:cxn modelId="{D2FD85B3-62C6-48CD-BDC1-AA6E7E28E49B}" type="presOf" srcId="{8809AEA3-2F8F-445D-B57D-7F7A3AF596B5}" destId="{88F19EC6-602A-4E0A-86F6-A9C3ABA9AF55}" srcOrd="0" destOrd="4" presId="urn:microsoft.com/office/officeart/2005/8/layout/vList2"/>
    <dgm:cxn modelId="{4FD2EEB8-EB61-43BE-AD1B-1A4E90232E40}" srcId="{9EC31088-1DF7-4124-9DBE-A3213E5BC4B3}" destId="{9BA0ADA3-17A6-47E9-A227-0A522D03F869}" srcOrd="0" destOrd="0" parTransId="{0C60D9AA-EAD7-45EA-9954-306463643246}" sibTransId="{F8E68A3A-DBA2-4C2A-ADD1-E33B8D904B18}"/>
    <dgm:cxn modelId="{3193C8B9-7CFC-4B4D-9E76-7E7A1EE8004B}" type="presOf" srcId="{9EC31088-1DF7-4124-9DBE-A3213E5BC4B3}" destId="{22146612-60C7-4D47-ABFD-073795BAB30B}" srcOrd="0" destOrd="0" presId="urn:microsoft.com/office/officeart/2005/8/layout/vList2"/>
    <dgm:cxn modelId="{349076C1-7A48-4E61-9A14-F8259E439573}" srcId="{AD6E72D4-34B2-44BB-AE76-B6A7C4175BBA}" destId="{68843C1D-8447-44DB-B4D0-EA01B1CCD687}" srcOrd="1" destOrd="0" parTransId="{9BC02703-B9E6-484F-854D-25E45FE0B2D2}" sibTransId="{70898F17-931E-437E-A47F-B981588C546A}"/>
    <dgm:cxn modelId="{00EE46C5-5F4C-4EFD-AD64-A402B109011C}" srcId="{9175292E-D453-4DD7-8A5B-ACEC8AF6ACDD}" destId="{7362E7C2-9BF2-4678-9F89-E1DA433250F4}" srcOrd="1" destOrd="0" parTransId="{50579DC1-9F98-408D-8A59-73390B3B66A4}" sibTransId="{07454663-CDA5-4CD3-9DA2-94ECB5EA0881}"/>
    <dgm:cxn modelId="{389258D8-614B-474E-89B3-CDE836ED57E9}" srcId="{68843C1D-8447-44DB-B4D0-EA01B1CCD687}" destId="{23E5766A-8DAF-4B89-9CFD-6D6E492D38D3}" srcOrd="1" destOrd="0" parTransId="{7C0E7DB4-5E6B-4E0A-8C89-47F01A1BA3F6}" sibTransId="{63970DFF-A776-4702-BB79-9B2E0C5298DB}"/>
    <dgm:cxn modelId="{414A0CDC-9505-4835-89C7-9E8A83FBC84C}" type="presOf" srcId="{CA140F63-ACD2-46A8-A43D-4148BF5C84B4}" destId="{A4B40161-93FF-44BF-BC12-3543E96DE7F4}" srcOrd="0" destOrd="2" presId="urn:microsoft.com/office/officeart/2005/8/layout/vList2"/>
    <dgm:cxn modelId="{228613DD-F9AA-4F94-AAA6-849F20E31745}" srcId="{68843C1D-8447-44DB-B4D0-EA01B1CCD687}" destId="{3DCDD136-41F6-41AE-85C0-B622670923AB}" srcOrd="3" destOrd="0" parTransId="{AB005871-69D7-4322-AEC6-C793BC882DD9}" sibTransId="{9FEC6543-2303-4AFE-B957-EA8169B0E1F8}"/>
    <dgm:cxn modelId="{4EA982DD-29B2-49A9-9616-B919B2829EE4}" srcId="{9175292E-D453-4DD7-8A5B-ACEC8AF6ACDD}" destId="{A3179070-04CC-4D58-81C3-8D60C05A433F}" srcOrd="3" destOrd="0" parTransId="{264FB34C-058F-4B7A-8094-361B182AA7DF}" sibTransId="{45640BBC-1225-482B-9FD5-8E371CAF5775}"/>
    <dgm:cxn modelId="{C2E432EF-F2B4-48DC-84E5-5D48D0B4FC63}" type="presOf" srcId="{AD6E72D4-34B2-44BB-AE76-B6A7C4175BBA}" destId="{CA17AF5E-CB6F-4583-A620-C6391367BDFD}" srcOrd="0" destOrd="0" presId="urn:microsoft.com/office/officeart/2005/8/layout/vList2"/>
    <dgm:cxn modelId="{47732E6A-E807-4F37-A1C5-54FB8F77D7FB}" type="presParOf" srcId="{CA17AF5E-CB6F-4583-A620-C6391367BDFD}" destId="{1D072974-D44F-4F61-A7E5-A036A564BD77}" srcOrd="0" destOrd="0" presId="urn:microsoft.com/office/officeart/2005/8/layout/vList2"/>
    <dgm:cxn modelId="{48B1C982-C794-450B-8B7A-00DC4D98939C}" type="presParOf" srcId="{CA17AF5E-CB6F-4583-A620-C6391367BDFD}" destId="{88F19EC6-602A-4E0A-86F6-A9C3ABA9AF55}" srcOrd="1" destOrd="0" presId="urn:microsoft.com/office/officeart/2005/8/layout/vList2"/>
    <dgm:cxn modelId="{059C1EB2-8983-4C10-A0F6-6D7B9385F586}" type="presParOf" srcId="{CA17AF5E-CB6F-4583-A620-C6391367BDFD}" destId="{4DE3FF0F-9007-40EF-8858-22B1D0F535D7}" srcOrd="2" destOrd="0" presId="urn:microsoft.com/office/officeart/2005/8/layout/vList2"/>
    <dgm:cxn modelId="{187C89A0-3E48-4C5E-8596-DF30DE4CD2EE}" type="presParOf" srcId="{CA17AF5E-CB6F-4583-A620-C6391367BDFD}" destId="{A4B40161-93FF-44BF-BC12-3543E96DE7F4}" srcOrd="3" destOrd="0" presId="urn:microsoft.com/office/officeart/2005/8/layout/vList2"/>
    <dgm:cxn modelId="{3211F4EC-B1EE-4BAB-A3BC-B42DA5FADB9B}" type="presParOf" srcId="{CA17AF5E-CB6F-4583-A620-C6391367BDFD}" destId="{22146612-60C7-4D47-ABFD-073795BAB30B}" srcOrd="4" destOrd="0" presId="urn:microsoft.com/office/officeart/2005/8/layout/vList2"/>
    <dgm:cxn modelId="{AD83DDF0-7496-4418-BB8F-B0CCFA4D4C6A}" type="presParOf" srcId="{CA17AF5E-CB6F-4583-A620-C6391367BDFD}" destId="{5010CB44-2296-41FD-BFEA-98366880F21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72974-D44F-4F61-A7E5-A036A564BD77}">
      <dsp:nvSpPr>
        <dsp:cNvPr id="0" name=""/>
        <dsp:cNvSpPr/>
      </dsp:nvSpPr>
      <dsp:spPr>
        <a:xfrm>
          <a:off x="0" y="37489"/>
          <a:ext cx="10515600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+mj-lt"/>
            </a:rPr>
            <a:t>Current data </a:t>
          </a:r>
          <a:r>
            <a:rPr lang="en-US" sz="1900" kern="1200" err="1">
              <a:latin typeface="+mj-lt"/>
            </a:rPr>
            <a:t>centres</a:t>
          </a:r>
          <a:endParaRPr lang="en-US" sz="1900" kern="1200">
            <a:latin typeface="+mj-lt"/>
          </a:endParaRPr>
        </a:p>
      </dsp:txBody>
      <dsp:txXfrm>
        <a:off x="22246" y="59735"/>
        <a:ext cx="10471108" cy="411223"/>
      </dsp:txXfrm>
    </dsp:sp>
    <dsp:sp modelId="{88F19EC6-602A-4E0A-86F6-A9C3ABA9AF55}">
      <dsp:nvSpPr>
        <dsp:cNvPr id="0" name=""/>
        <dsp:cNvSpPr/>
      </dsp:nvSpPr>
      <dsp:spPr>
        <a:xfrm>
          <a:off x="0" y="493204"/>
          <a:ext cx="105156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+mj-lt"/>
            </a:rPr>
            <a:t>Office for National Statistics (ONS) Secure Research Service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+mj-lt"/>
            </a:rPr>
            <a:t>UK Data Service (UKDS)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+mj-lt"/>
            </a:rPr>
            <a:t>SAIL Databank (Welsh)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+mj-lt"/>
            </a:rPr>
            <a:t>Scottish Government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>
            <a:latin typeface="+mj-lt"/>
          </a:endParaRPr>
        </a:p>
      </dsp:txBody>
      <dsp:txXfrm>
        <a:off x="0" y="493204"/>
        <a:ext cx="10515600" cy="1297889"/>
      </dsp:txXfrm>
    </dsp:sp>
    <dsp:sp modelId="{4DE3FF0F-9007-40EF-8858-22B1D0F535D7}">
      <dsp:nvSpPr>
        <dsp:cNvPr id="0" name=""/>
        <dsp:cNvSpPr/>
      </dsp:nvSpPr>
      <dsp:spPr>
        <a:xfrm>
          <a:off x="0" y="1791094"/>
          <a:ext cx="10515600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+mj-lt"/>
            </a:rPr>
            <a:t> Which researchers?</a:t>
          </a:r>
        </a:p>
      </dsp:txBody>
      <dsp:txXfrm>
        <a:off x="22246" y="1813340"/>
        <a:ext cx="10471108" cy="411223"/>
      </dsp:txXfrm>
    </dsp:sp>
    <dsp:sp modelId="{A4B40161-93FF-44BF-BC12-3543E96DE7F4}">
      <dsp:nvSpPr>
        <dsp:cNvPr id="0" name=""/>
        <dsp:cNvSpPr/>
      </dsp:nvSpPr>
      <dsp:spPr>
        <a:xfrm>
          <a:off x="0" y="2246809"/>
          <a:ext cx="105156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kern="1200">
              <a:latin typeface="+mj-lt"/>
            </a:rPr>
            <a:t>'Accredited' researchers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500" b="0" kern="1200">
              <a:latin typeface="Calibri Light"/>
              <a:cs typeface="Arial"/>
            </a:rPr>
            <a:t>Social Sciences</a:t>
          </a:r>
          <a:r>
            <a:rPr lang="en-GB" sz="1500" b="0" kern="1200">
              <a:latin typeface="Calibri Light"/>
              <a:cs typeface="Calibri Light"/>
            </a:rPr>
            <a:t> (ESRC) 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+mj-lt"/>
            </a:rPr>
            <a:t>Any discipline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>
              <a:latin typeface="+mj-lt"/>
            </a:rPr>
            <a:t>Any institution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>
            <a:latin typeface="+mj-lt"/>
          </a:endParaRPr>
        </a:p>
      </dsp:txBody>
      <dsp:txXfrm>
        <a:off x="0" y="2246809"/>
        <a:ext cx="10515600" cy="1297889"/>
      </dsp:txXfrm>
    </dsp:sp>
    <dsp:sp modelId="{22146612-60C7-4D47-ABFD-073795BAB30B}">
      <dsp:nvSpPr>
        <dsp:cNvPr id="0" name=""/>
        <dsp:cNvSpPr/>
      </dsp:nvSpPr>
      <dsp:spPr>
        <a:xfrm>
          <a:off x="0" y="3544699"/>
          <a:ext cx="10515600" cy="4557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>
            <a:latin typeface="+mj-lt"/>
          </a:endParaRPr>
        </a:p>
      </dsp:txBody>
      <dsp:txXfrm>
        <a:off x="22246" y="3566945"/>
        <a:ext cx="10471108" cy="411223"/>
      </dsp:txXfrm>
    </dsp:sp>
    <dsp:sp modelId="{5010CB44-2296-41FD-BFEA-98366880F21F}">
      <dsp:nvSpPr>
        <dsp:cNvPr id="0" name=""/>
        <dsp:cNvSpPr/>
      </dsp:nvSpPr>
      <dsp:spPr>
        <a:xfrm>
          <a:off x="0" y="4000414"/>
          <a:ext cx="10515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500" kern="1200">
            <a:latin typeface="+mj-lt"/>
          </a:endParaRPr>
        </a:p>
      </dsp:txBody>
      <dsp:txXfrm>
        <a:off x="0" y="4000414"/>
        <a:ext cx="10515600" cy="31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8682A-7B99-4DED-9267-3698EB1D55F5}" type="datetimeFigureOut"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4EB8F-75A6-40F4-A7C7-E80036AED0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13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University of Nottingham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84AD9-1202-424F-8F1E-1DE5EBE3F39C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23/09/2022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Your Department Name etc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AF5A3-63BC-4A87-859D-8ED86BB4B4B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08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03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bid to be part of the </a:t>
            </a:r>
            <a:r>
              <a:rPr lang="en-US" dirty="0" err="1">
                <a:cs typeface="Calibri"/>
              </a:rPr>
              <a:t>SafePod</a:t>
            </a:r>
            <a:r>
              <a:rPr lang="en-US" dirty="0">
                <a:cs typeface="Calibri"/>
              </a:rPr>
              <a:t> Network in 2019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61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 panose="020F0502020204030204"/>
              </a:rPr>
              <a:t>Once we learned we were </a:t>
            </a:r>
            <a:r>
              <a:rPr lang="en-GB" dirty="0" err="1">
                <a:cs typeface="Calibri" panose="020F0502020204030204"/>
              </a:rPr>
              <a:t>succesful</a:t>
            </a:r>
            <a:r>
              <a:rPr lang="en-GB" dirty="0">
                <a:cs typeface="Calibri" panose="020F0502020204030204"/>
              </a:rPr>
              <a:t> in our bid to host a </a:t>
            </a:r>
            <a:r>
              <a:rPr lang="en-GB" dirty="0" err="1">
                <a:cs typeface="Calibri" panose="020F0502020204030204"/>
              </a:rPr>
              <a:t>SafePod</a:t>
            </a:r>
            <a:r>
              <a:rPr lang="en-GB" dirty="0">
                <a:cs typeface="Calibri" panose="020F0502020204030204"/>
              </a:rPr>
              <a:t> we were able to get started on planning for installation.  Hand in hand with SPN and their installation team, </a:t>
            </a:r>
            <a:r>
              <a:rPr lang="en-GB" dirty="0" err="1">
                <a:cs typeface="Calibri" panose="020F0502020204030204"/>
              </a:rPr>
              <a:t>Paneltech</a:t>
            </a:r>
            <a:r>
              <a:rPr lang="en-GB" dirty="0">
                <a:cs typeface="Calibri" panose="020F0502020204030204"/>
              </a:rPr>
              <a:t>.  We expected at one stage to be the first institution to install a </a:t>
            </a:r>
            <a:r>
              <a:rPr lang="en-GB" dirty="0" err="1">
                <a:cs typeface="Calibri" panose="020F0502020204030204"/>
              </a:rPr>
              <a:t>SafePod</a:t>
            </a:r>
            <a:r>
              <a:rPr lang="en-GB" dirty="0">
                <a:cs typeface="Calibri" panose="020F0502020204030204"/>
              </a:rPr>
              <a:t> with our installation date planned to be March 23rd 2020.  However, lockdown was announced and the date had to be pulled.  We finally relieved to get our </a:t>
            </a:r>
            <a:r>
              <a:rPr lang="en-GB" dirty="0" err="1">
                <a:cs typeface="Calibri" panose="020F0502020204030204"/>
              </a:rPr>
              <a:t>SafePod</a:t>
            </a:r>
            <a:r>
              <a:rPr lang="en-GB" dirty="0">
                <a:cs typeface="Calibri" panose="020F0502020204030204"/>
              </a:rPr>
              <a:t> in November 2020 (fifth I believe).  I wanted to show a snapshot of our mission board for those who are looking towards their own installations as it was a complex effort to join up Estates, IT, Network security, electrical contractors, HR and Libraries to make it happen! </a:t>
            </a:r>
            <a:r>
              <a:rPr lang="en-GB" dirty="0"/>
              <a:t>Comms across the network. Darren's role. Talking to Lancs and </a:t>
            </a:r>
            <a:r>
              <a:rPr lang="en-GB" dirty="0" err="1"/>
              <a:t>Leics</a:t>
            </a:r>
            <a:r>
              <a:rPr lang="en-GB" dirty="0"/>
              <a:t> ahead of installation.  </a:t>
            </a:r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Once happily installed, we then had to wait a further 9 months – mainly due to Covid delays - before the launch of the network in August 2021 – we were one of a handful of </a:t>
            </a:r>
            <a:r>
              <a:rPr lang="en-GB" dirty="0" err="1">
                <a:cs typeface="Calibri" panose="020F0502020204030204"/>
              </a:rPr>
              <a:t>SafePods</a:t>
            </a:r>
            <a:r>
              <a:rPr lang="en-GB" dirty="0">
                <a:cs typeface="Calibri" panose="020F0502020204030204"/>
              </a:rPr>
              <a:t> available for booking from launch.</a:t>
            </a: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75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Touch on how we deliver the service day-to-day.  Cost of staffing borne by Library. Important role of security-cleared Coordinators. Collaborative working across teams, CS provide more Coordinators, RST are contact point for enquiries, update webpage, liaise internally with academic contacts (researchers, RA, R&amp;I, senior academics).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81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Internal promotion: referenced already (e.g. webpage; Research Exchange blog to get the word out, PVC Research; Library spotlight session. Advocacy to library staff); external promotion: UKSG editorial; Mercian newsletter and conf.</a:t>
            </a:r>
            <a:endParaRPr lang="en-US" dirty="0"/>
          </a:p>
          <a:p>
            <a:r>
              <a:rPr lang="en-US" dirty="0"/>
              <a:t>https://www.uksg.org/newsletter/uksg-enews-509/safepod-network-six-months-launch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D4EB8F-75A6-40F4-A7C7-E80036AED059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5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Accredited researchers – those with a live project with an SPN data </a:t>
            </a:r>
            <a:r>
              <a:rPr lang="en-US" dirty="0" err="1"/>
              <a:t>centre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39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52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9E1F4-77C1-461E-ABFF-BFE7DD57AF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6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-Animating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 flipV="1">
            <a:off x="2005011" y="-1"/>
            <a:ext cx="10185395" cy="746450"/>
          </a:xfrm>
          <a:prstGeom prst="rect">
            <a:avLst/>
          </a:prstGeom>
          <a:gradFill flip="none" rotWithShape="1">
            <a:gsLst>
              <a:gs pos="50000">
                <a:srgbClr val="0E6394"/>
              </a:gs>
              <a:gs pos="17000">
                <a:schemeClr val="bg2"/>
              </a:gs>
              <a:gs pos="100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012" y="23975"/>
            <a:ext cx="10185400" cy="698501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1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pos="753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0" y="-1"/>
            <a:ext cx="12192000" cy="6858001"/>
          </a:xfrm>
          <a:prstGeom prst="rect">
            <a:avLst/>
          </a:prstGeom>
          <a:blipFill>
            <a:blip r:embed="rId2"/>
            <a:srcRect/>
            <a:stretch>
              <a:fillRect l="-21459" r="-117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50000">
                <a:srgbClr val="0E6394">
                  <a:alpha val="45000"/>
                </a:srgbClr>
              </a:gs>
              <a:gs pos="17000">
                <a:schemeClr val="tx2">
                  <a:alpha val="45000"/>
                </a:schemeClr>
              </a:gs>
              <a:gs pos="100000">
                <a:schemeClr val="accent2">
                  <a:alpha val="4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16300" y="1742900"/>
            <a:ext cx="5359400" cy="23876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0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16398" y="4161277"/>
            <a:ext cx="5359207" cy="107979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56000" y="1449000"/>
            <a:ext cx="5280000" cy="3960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400" b="1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3267733" cy="90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8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– Science &amp; Technolog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3BA9BED-34B5-9D4D-A988-760726B7CE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74767" cy="10274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BD7A035-88C0-B640-91D8-3B73C22448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87140" y="1127760"/>
            <a:ext cx="4610100" cy="306686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presentation title – Arial 32pt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4D1AC89-727B-C049-9CD3-8F38C0F22C9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4760" y="4194626"/>
            <a:ext cx="4625340" cy="15356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en-GB" sz="240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Add presenter name or subtitle – Arial 24pt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89BE0EF-B1BD-4F49-A571-A9C3B39F74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725" y="4194626"/>
            <a:ext cx="3343275" cy="153561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GB"/>
              <a:t> 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EF5119-3C31-2042-9116-20C98F254CA9}"/>
              </a:ext>
            </a:extLst>
          </p:cNvPr>
          <p:cNvSpPr/>
          <p:nvPr userDrawn="1"/>
        </p:nvSpPr>
        <p:spPr>
          <a:xfrm>
            <a:off x="12635555" y="4194626"/>
            <a:ext cx="1550894" cy="155089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r>
              <a:rPr lang="en-US" sz="1600">
                <a:solidFill>
                  <a:schemeClr val="tx2"/>
                </a:solidFill>
              </a:rPr>
              <a:t>Add a partner logo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here if required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7715FAF-431F-0947-BA32-CCCAE21D6FF6}"/>
              </a:ext>
            </a:extLst>
          </p:cNvPr>
          <p:cNvSpPr/>
          <p:nvPr userDrawn="1"/>
        </p:nvSpPr>
        <p:spPr>
          <a:xfrm>
            <a:off x="12335916" y="5239452"/>
            <a:ext cx="1012135" cy="1012135"/>
          </a:xfrm>
          <a:prstGeom prst="arc">
            <a:avLst>
              <a:gd name="adj1" fmla="val 818360"/>
              <a:gd name="adj2" fmla="val 9300445"/>
            </a:avLst>
          </a:prstGeom>
          <a:ln w="15875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23/09/2022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jane.grogan@nottingham.ac.uk" TargetMode="External"/><Relationship Id="rId5" Type="http://schemas.openxmlformats.org/officeDocument/2006/relationships/hyperlink" Target="https://www.nottingham.ac.uk/library/research/safepod.aspx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5043-15F5-46B4-A49D-DEF7009DD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Arial"/>
              </a:rPr>
              <a:t>Steady as she goes: </a:t>
            </a:r>
            <a:br>
              <a:rPr lang="en-GB" dirty="0">
                <a:latin typeface="Calibri"/>
                <a:cs typeface="Arial"/>
              </a:rPr>
            </a:br>
            <a:r>
              <a:rPr lang="en-GB" dirty="0">
                <a:latin typeface="Calibri"/>
                <a:cs typeface="Arial"/>
              </a:rPr>
              <a:t>establishing the </a:t>
            </a:r>
            <a:r>
              <a:rPr lang="en-GB" dirty="0" err="1">
                <a:latin typeface="Calibri"/>
                <a:cs typeface="Arial"/>
              </a:rPr>
              <a:t>SafePod</a:t>
            </a:r>
            <a:r>
              <a:rPr lang="en-GB" dirty="0">
                <a:latin typeface="Calibri"/>
                <a:cs typeface="Arial"/>
              </a:rPr>
              <a:t> service at University of Nottingham</a:t>
            </a:r>
            <a:endParaRPr lang="en-GB" dirty="0"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B8B1C-708D-4495-BB16-2B2C36CDB0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>
                <a:latin typeface="Calibri"/>
                <a:cs typeface="Arial"/>
              </a:rPr>
              <a:t>Jane Grogan, Senior Research Librarian</a:t>
            </a:r>
            <a:endParaRPr lang="en-GB" sz="2000" dirty="0">
              <a:latin typeface="Calibri"/>
              <a:ea typeface="+mj-lt"/>
              <a:cs typeface="Arial"/>
            </a:endParaRPr>
          </a:p>
          <a:p>
            <a:r>
              <a:rPr lang="en-GB" sz="2000" dirty="0">
                <a:latin typeface="Calibri"/>
                <a:cs typeface="Arial"/>
              </a:rPr>
              <a:t>6th September 2022</a:t>
            </a:r>
          </a:p>
          <a:p>
            <a:endParaRPr lang="en-GB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2532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What is a </a:t>
            </a:r>
            <a:r>
              <a:rPr lang="en-US" sz="4000" dirty="0" err="1">
                <a:solidFill>
                  <a:srgbClr val="FFFFFF"/>
                </a:solidFill>
                <a:latin typeface="Calibri"/>
                <a:cs typeface="Calibri"/>
              </a:rPr>
              <a:t>SafePod</a:t>
            </a: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?</a:t>
            </a:r>
          </a:p>
        </p:txBody>
      </p:sp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4EC8D99-0FDE-12FD-DD40-15518C91E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8" y="2294570"/>
            <a:ext cx="5131088" cy="3771349"/>
          </a:xfrm>
          <a:prstGeom prst="rect">
            <a:avLst/>
          </a:prstGeom>
        </p:spPr>
      </p:pic>
      <p:pic>
        <p:nvPicPr>
          <p:cNvPr id="8" name="Picture 7" descr="A picture containing text, indoor, stainless&#10;&#10;Description automatically generated">
            <a:extLst>
              <a:ext uri="{FF2B5EF4-FFF2-40B4-BE49-F238E27FC236}">
                <a16:creationId xmlns:a16="http://schemas.microsoft.com/office/drawing/2014/main" id="{71E762A0-42F5-394B-EAFF-96E0249F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65" y="2217815"/>
            <a:ext cx="3997831" cy="3997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1264C-1D5F-46B2-B408-2AB8F4C070B1}"/>
              </a:ext>
            </a:extLst>
          </p:cNvPr>
          <p:cNvSpPr txBox="1"/>
          <p:nvPr/>
        </p:nvSpPr>
        <p:spPr>
          <a:xfrm>
            <a:off x="1816812" y="915088"/>
            <a:ext cx="8551361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1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4000" dirty="0" err="1">
                <a:solidFill>
                  <a:srgbClr val="FFFFFF"/>
                </a:solidFill>
                <a:latin typeface="Calibri"/>
                <a:cs typeface="Calibri"/>
              </a:rPr>
              <a:t>SafePod</a:t>
            </a: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 Network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1F317F4-16F5-6E10-71FC-0E55ED84F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48" y="2653746"/>
            <a:ext cx="5131088" cy="3052996"/>
          </a:xfrm>
          <a:prstGeom prst="rect">
            <a:avLst/>
          </a:prstGeom>
        </p:spPr>
      </p:pic>
      <p:pic>
        <p:nvPicPr>
          <p:cNvPr id="9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6901AF7-2AAE-99C6-6CC6-70D33A3DE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165" y="2645335"/>
            <a:ext cx="5131087" cy="3142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1264C-1D5F-46B2-B408-2AB8F4C070B1}"/>
              </a:ext>
            </a:extLst>
          </p:cNvPr>
          <p:cNvSpPr txBox="1"/>
          <p:nvPr/>
        </p:nvSpPr>
        <p:spPr>
          <a:xfrm>
            <a:off x="1904735" y="895550"/>
            <a:ext cx="8551361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2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25" r="967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50" y="3962400"/>
            <a:ext cx="5505814" cy="169040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400" kern="1200" dirty="0">
                <a:solidFill>
                  <a:srgbClr val="002060"/>
                </a:solidFill>
                <a:latin typeface="Calibri"/>
                <a:cs typeface="Calibri"/>
              </a:rPr>
              <a:t>Installation</a:t>
            </a:r>
            <a:r>
              <a:rPr lang="en-US" sz="4400" dirty="0">
                <a:solidFill>
                  <a:srgbClr val="002060"/>
                </a:solidFill>
                <a:latin typeface="Calibri"/>
                <a:cs typeface="Calibri"/>
              </a:rPr>
              <a:t> planning!</a:t>
            </a:r>
            <a:br>
              <a:rPr lang="en-US" sz="4400" dirty="0">
                <a:latin typeface="Calibri"/>
              </a:rPr>
            </a:br>
            <a:r>
              <a:rPr lang="en-US" sz="4400" dirty="0">
                <a:solidFill>
                  <a:srgbClr val="002060"/>
                </a:solidFill>
                <a:latin typeface="Calibri"/>
                <a:cs typeface="Calibri Light"/>
              </a:rPr>
              <a:t>Partnering across departments</a:t>
            </a:r>
            <a:endParaRPr lang="en-US" sz="4400" kern="1200" dirty="0">
              <a:solidFill>
                <a:srgbClr val="002060"/>
              </a:solidFill>
              <a:latin typeface="Calibri"/>
              <a:cs typeface="Calibri Light"/>
            </a:endParaRPr>
          </a:p>
        </p:txBody>
      </p:sp>
      <p:pic>
        <p:nvPicPr>
          <p:cNvPr id="5" name="Picture 5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6CA81A75-68AA-75F2-C1E6-1B44D17FD1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209" b="-1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9D5F25-072E-BE9A-C912-4FEF6F964B81}"/>
              </a:ext>
            </a:extLst>
          </p:cNvPr>
          <p:cNvSpPr txBox="1"/>
          <p:nvPr/>
        </p:nvSpPr>
        <p:spPr>
          <a:xfrm>
            <a:off x="7969010" y="1326671"/>
            <a:ext cx="4149124" cy="4919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0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3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4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4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4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Freeform: Shape 4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0" name="Rectangle 5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Role of </a:t>
            </a:r>
            <a:r>
              <a:rPr lang="en-US" sz="4000" dirty="0" err="1">
                <a:solidFill>
                  <a:srgbClr val="FFFFFF"/>
                </a:solidFill>
                <a:latin typeface="Calibri"/>
                <a:cs typeface="Calibri"/>
              </a:rPr>
              <a:t>UoN</a:t>
            </a: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 Libraries: partnering across teams </a:t>
            </a:r>
            <a:endParaRPr lang="en-US" sz="4000" kern="1200" dirty="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F30ECB-822C-5C37-029C-F5D1FF0B9E8C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Institutional host </a:t>
            </a:r>
            <a:r>
              <a:rPr lang="en-US" sz="2000" dirty="0"/>
              <a:t>​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 </a:t>
            </a:r>
            <a:r>
              <a:rPr lang="en-US" sz="2000" dirty="0" err="1"/>
              <a:t>SafePod</a:t>
            </a:r>
            <a:r>
              <a:rPr lang="en-US" sz="2000" dirty="0"/>
              <a:t> is located in Hallward Library​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 err="1"/>
              <a:t>SafePod</a:t>
            </a:r>
            <a:r>
              <a:rPr lang="en-US" sz="2000" b="1" dirty="0"/>
              <a:t> Coordinators</a:t>
            </a:r>
            <a:r>
              <a:rPr lang="en-US" sz="2000" dirty="0"/>
              <a:t>​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Four library staff, working across teams (three from Customer Services and one from Research Support)​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What do </a:t>
            </a:r>
            <a:r>
              <a:rPr lang="en-US" sz="2000" b="1" dirty="0" err="1"/>
              <a:t>Safepod</a:t>
            </a:r>
            <a:r>
              <a:rPr lang="en-US" sz="2000" b="1" dirty="0"/>
              <a:t> Coordinators do?</a:t>
            </a:r>
            <a:r>
              <a:rPr lang="en-US" sz="2000" dirty="0"/>
              <a:t>​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Induction, security checks before and after use, fault reporting, troubleshooting, cleaning, enquiries​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/>
              <a:t>Developing service</a:t>
            </a:r>
            <a:r>
              <a:rPr lang="en-US" sz="2000" dirty="0"/>
              <a:t>​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Oversight from 'Senior responsible person'; advocacy, promotion, liaison with network</a:t>
            </a:r>
            <a:endParaRPr lang="en-US" sz="2000" dirty="0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1264C-1D5F-46B2-B408-2AB8F4C070B1}"/>
              </a:ext>
            </a:extLst>
          </p:cNvPr>
          <p:cNvSpPr txBox="1"/>
          <p:nvPr/>
        </p:nvSpPr>
        <p:spPr>
          <a:xfrm>
            <a:off x="1904735" y="895550"/>
            <a:ext cx="8551361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26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E85CCF60-79A2-440A-86A2-1A64A59F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30">
            <a:extLst>
              <a:ext uri="{FF2B5EF4-FFF2-40B4-BE49-F238E27FC236}">
                <a16:creationId xmlns:a16="http://schemas.microsoft.com/office/drawing/2014/main" id="{3F2162BA-EECD-43E0-99D9-C00B194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32">
            <a:extLst>
              <a:ext uri="{FF2B5EF4-FFF2-40B4-BE49-F238E27FC236}">
                <a16:creationId xmlns:a16="http://schemas.microsoft.com/office/drawing/2014/main" id="{160DB805-F71F-46BB-A8CC-74F6D8306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34">
            <a:extLst>
              <a:ext uri="{FF2B5EF4-FFF2-40B4-BE49-F238E27FC236}">
                <a16:creationId xmlns:a16="http://schemas.microsoft.com/office/drawing/2014/main" id="{6F91054C-3439-420E-88EB-F0A5637EC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40" y="2759383"/>
            <a:ext cx="2895573" cy="28342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Promoting the </a:t>
            </a:r>
            <a:r>
              <a:rPr lang="en-US" sz="4000" dirty="0" err="1">
                <a:solidFill>
                  <a:srgbClr val="FFFFFF"/>
                </a:solidFill>
                <a:latin typeface="Calibri"/>
                <a:cs typeface="Calibri"/>
              </a:rPr>
              <a:t>SafePod</a:t>
            </a:r>
            <a:endParaRPr lang="en-US" sz="400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16844" y="178384"/>
            <a:ext cx="3850791" cy="2824823"/>
          </a:xfrm>
          <a:prstGeom prst="rect">
            <a:avLst/>
          </a:prstGeom>
        </p:spPr>
      </p:pic>
      <p:pic>
        <p:nvPicPr>
          <p:cNvPr id="4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D09361-0C8A-1BC2-0295-491C319FA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845" y="1183665"/>
            <a:ext cx="3044519" cy="1702311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CB7441D4-B8D7-194B-01AE-804B670FC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1595" y="5080195"/>
            <a:ext cx="4822963" cy="1436321"/>
          </a:xfrm>
          <a:prstGeom prst="rect">
            <a:avLst/>
          </a:prstGeom>
        </p:spPr>
      </p:pic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8367090-3364-6B8B-40AA-BA11761865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5153" y="3126348"/>
            <a:ext cx="4754576" cy="18229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8930" y="421992"/>
            <a:ext cx="70632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160" y="5896793"/>
            <a:ext cx="70632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82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SafePod</a:t>
            </a: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 data </a:t>
            </a:r>
            <a:r>
              <a:rPr lang="en-US" sz="4000" err="1">
                <a:solidFill>
                  <a:srgbClr val="FFFFFF"/>
                </a:solidFill>
                <a:latin typeface="Calibri"/>
                <a:cs typeface="Calibri"/>
              </a:rPr>
              <a:t>centres</a:t>
            </a:r>
            <a:r>
              <a:rPr lang="en-US" sz="4000" dirty="0">
                <a:solidFill>
                  <a:srgbClr val="FFFFFF"/>
                </a:solidFill>
                <a:latin typeface="Calibri"/>
                <a:cs typeface="Calibri"/>
              </a:rPr>
              <a:t> and users</a:t>
            </a:r>
            <a:r>
              <a:rPr lang="en-US" sz="4000" dirty="0">
                <a:solidFill>
                  <a:srgbClr val="FFFFFF"/>
                </a:solidFill>
              </a:rPr>
              <a:t>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1264C-1D5F-46B2-B408-2AB8F4C070B1}"/>
              </a:ext>
            </a:extLst>
          </p:cNvPr>
          <p:cNvSpPr txBox="1"/>
          <p:nvPr/>
        </p:nvSpPr>
        <p:spPr>
          <a:xfrm>
            <a:off x="1904735" y="895550"/>
            <a:ext cx="8551361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910FF49-A757-30D0-89DC-66F9FC76B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4390772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126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9709453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sz="4000" dirty="0">
                <a:latin typeface="Calibri"/>
                <a:ea typeface="+mj-lt"/>
                <a:cs typeface="+mj-lt"/>
              </a:rPr>
              <a:t>Partnership with researchers: Mike Adkins, Post-doctoral research fellow, School of Education</a:t>
            </a:r>
            <a:endParaRPr lang="en-US">
              <a:latin typeface="Calibri"/>
              <a:cs typeface="Calibri"/>
            </a:endParaRPr>
          </a:p>
        </p:txBody>
      </p:sp>
      <p:pic>
        <p:nvPicPr>
          <p:cNvPr id="8" name="Picture 6" descr="Text, letter&#10;&#10;Description automatically generated">
            <a:extLst>
              <a:ext uri="{FF2B5EF4-FFF2-40B4-BE49-F238E27FC236}">
                <a16:creationId xmlns:a16="http://schemas.microsoft.com/office/drawing/2014/main" id="{EA9D1258-46EE-E4C6-4BFC-EEB9F97568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1"/>
          <a:stretch/>
        </p:blipFill>
        <p:spPr>
          <a:xfrm>
            <a:off x="1106517" y="3482573"/>
            <a:ext cx="5131088" cy="2548113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2548B1B-2C0B-50D2-9CC3-C3BFCA67A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242" y="1993123"/>
            <a:ext cx="5393048" cy="45155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1264C-1D5F-46B2-B408-2AB8F4C070B1}"/>
              </a:ext>
            </a:extLst>
          </p:cNvPr>
          <p:cNvSpPr txBox="1"/>
          <p:nvPr/>
        </p:nvSpPr>
        <p:spPr>
          <a:xfrm>
            <a:off x="1904735" y="895550"/>
            <a:ext cx="8551361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FFB2DF1-E81B-1FB4-5591-0F8F89753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38" y="1889693"/>
            <a:ext cx="4745893" cy="14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AB8C-1568-43AA-92A7-7B553567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8731046" cy="8985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Calibri"/>
                <a:cs typeface="Calibri Light"/>
              </a:rPr>
              <a:t>Future development: just getting started!</a:t>
            </a:r>
            <a:endParaRPr lang="en-US" sz="40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6901AF7-2AAE-99C6-6CC6-70D33A3DE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8" y="2249867"/>
            <a:ext cx="5131087" cy="31427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C1264C-1D5F-46B2-B408-2AB8F4C070B1}"/>
              </a:ext>
            </a:extLst>
          </p:cNvPr>
          <p:cNvSpPr txBox="1"/>
          <p:nvPr/>
        </p:nvSpPr>
        <p:spPr>
          <a:xfrm>
            <a:off x="1972254" y="895550"/>
            <a:ext cx="8551361" cy="13542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spcAft>
                <a:spcPts val="600"/>
              </a:spcAft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GB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B577132-68F0-EFE3-0FD4-C45F7FF36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704" y="1827410"/>
            <a:ext cx="2743200" cy="3988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A6E306-DC79-FD8E-8B34-4F9FCD2445CF}"/>
              </a:ext>
            </a:extLst>
          </p:cNvPr>
          <p:cNvSpPr txBox="1"/>
          <p:nvPr/>
        </p:nvSpPr>
        <p:spPr>
          <a:xfrm>
            <a:off x="569090" y="5912735"/>
            <a:ext cx="8283250" cy="5944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University of Nottingham </a:t>
            </a:r>
            <a:r>
              <a:rPr lang="en-US" sz="1600" b="1" dirty="0" err="1">
                <a:solidFill>
                  <a:srgbClr val="002060"/>
                </a:solidFill>
                <a:latin typeface="Calibri"/>
                <a:ea typeface="+mn-lt"/>
                <a:cs typeface="+mn-lt"/>
              </a:rPr>
              <a:t>SafePod</a:t>
            </a:r>
            <a:r>
              <a:rPr lang="en-US" sz="1600" dirty="0">
                <a:latin typeface="Calibri"/>
                <a:ea typeface="+mn-lt"/>
                <a:cs typeface="+mn-lt"/>
              </a:rPr>
              <a:t>: </a:t>
            </a:r>
            <a:r>
              <a:rPr lang="en-US" sz="1600" dirty="0">
                <a:latin typeface="Calibri"/>
                <a:ea typeface="+mn-lt"/>
                <a:cs typeface="+mn-lt"/>
                <a:hlinkClick r:id="rId5"/>
              </a:rPr>
              <a:t>https://www.nottingham.ac.uk/library/research/safepod.aspx</a:t>
            </a:r>
            <a:endParaRPr lang="en-US" sz="1600">
              <a:latin typeface="Calibri"/>
              <a:ea typeface="+mn-lt"/>
              <a:cs typeface="+mn-lt"/>
            </a:endParaRPr>
          </a:p>
          <a:p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Queries direct to 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  <a:hlinkClick r:id="rId6"/>
              </a:rPr>
              <a:t>Jane Grogan</a:t>
            </a:r>
            <a:r>
              <a:rPr lang="en-US" sz="1600" dirty="0">
                <a:solidFill>
                  <a:srgbClr val="002060"/>
                </a:solidFill>
                <a:latin typeface="Calibri"/>
                <a:cs typeface="Calibri"/>
              </a:rPr>
              <a:t> or library-researchsupport@nottingham.ac.uk</a:t>
            </a:r>
          </a:p>
        </p:txBody>
      </p:sp>
    </p:spTree>
    <p:extLst>
      <p:ext uri="{BB962C8B-B14F-4D97-AF65-F5344CB8AC3E}">
        <p14:creationId xmlns:p14="http://schemas.microsoft.com/office/powerpoint/2010/main" val="403986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Steady as she goes:  establishing the SafePod service at University of Nottingham</vt:lpstr>
      <vt:lpstr>What is a SafePod?</vt:lpstr>
      <vt:lpstr>The SafePod Network</vt:lpstr>
      <vt:lpstr>Installation planning! Partnering across departments</vt:lpstr>
      <vt:lpstr>Role of UoN Libraries: partnering across teams </vt:lpstr>
      <vt:lpstr>Promoting the SafePod</vt:lpstr>
      <vt:lpstr>SafePod data centres and users </vt:lpstr>
      <vt:lpstr>Partnership with researchers: Mike Adkins, Post-doctoral research fellow, School of Education</vt:lpstr>
      <vt:lpstr>Future development: just getting started!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357</cp:revision>
  <dcterms:created xsi:type="dcterms:W3CDTF">2022-08-23T16:35:14Z</dcterms:created>
  <dcterms:modified xsi:type="dcterms:W3CDTF">2022-09-23T14:18:34Z</dcterms:modified>
</cp:coreProperties>
</file>