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1"/>
  </p:notesMasterIdLst>
  <p:sldIdLst>
    <p:sldId id="258" r:id="rId5"/>
    <p:sldId id="260" r:id="rId6"/>
    <p:sldId id="261" r:id="rId7"/>
    <p:sldId id="295" r:id="rId8"/>
    <p:sldId id="262" r:id="rId9"/>
    <p:sldId id="263" r:id="rId10"/>
    <p:sldId id="264" r:id="rId11"/>
    <p:sldId id="296" r:id="rId12"/>
    <p:sldId id="287" r:id="rId13"/>
    <p:sldId id="286" r:id="rId14"/>
    <p:sldId id="288" r:id="rId15"/>
    <p:sldId id="289" r:id="rId16"/>
    <p:sldId id="290" r:id="rId17"/>
    <p:sldId id="291" r:id="rId18"/>
    <p:sldId id="292" r:id="rId19"/>
    <p:sldId id="277" r:id="rId20"/>
  </p:sldIdLst>
  <p:sldSz cx="9144000" cy="5143500" type="screen16x9"/>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6AA"/>
    <a:srgbClr val="C90062"/>
    <a:srgbClr val="83008F"/>
    <a:srgbClr val="7426AA"/>
    <a:srgbClr val="7426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9C97F-4BB4-42C6-8494-ED0F70A74A86}" v="11" dt="2022-06-08T12:47:36.162"/>
    <p1510:client id="{444E828A-640D-4DCC-8719-F3082E5FFF20}" v="186" dt="2022-08-01T10:09:44.081"/>
    <p1510:client id="{4BD33B79-32A8-493B-9EE7-016CE5E4D6FA}" v="389" dt="2022-05-26T10:14:28.138"/>
    <p1510:client id="{55D129A6-9F58-498A-ADFA-018CDA4EC886}" v="367" dt="2022-07-26T08:43:07.222"/>
    <p1510:client id="{5B84DAA1-5EB3-4581-B4C4-C54EF6103E58}" v="30" dt="2022-07-25T10:03:33.728"/>
    <p1510:client id="{A3D28AA6-F6CA-44F0-95D9-677F52B0D09F}" v="12" dt="2022-08-03T11:36:26.148"/>
    <p1510:client id="{BE1B317D-6DD4-47F2-A145-E56C2DD672FB}" v="391" dt="2022-07-14T15:38:41.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3792" autoAdjust="0"/>
  </p:normalViewPr>
  <p:slideViewPr>
    <p:cSldViewPr snapToGrid="0" snapToObjects="1">
      <p:cViewPr varScale="1">
        <p:scale>
          <a:sx n="141" d="100"/>
          <a:sy n="141" d="100"/>
        </p:scale>
        <p:origin x="546"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B64AC-5D2A-476A-8CD8-9A2DA5BEA42B}"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GB"/>
        </a:p>
      </dgm:t>
    </dgm:pt>
    <dgm:pt modelId="{9B871296-B725-4E2A-B575-94C945E7DE82}">
      <dgm:prSet phldrT="[Text]" phldr="0"/>
      <dgm:spPr/>
      <dgm:t>
        <a:bodyPr/>
        <a:lstStyle/>
        <a:p>
          <a:pPr rtl="0"/>
          <a:r>
            <a:rPr lang="en-GB" dirty="0">
              <a:latin typeface="Calibri"/>
            </a:rPr>
            <a:t> </a:t>
          </a:r>
          <a:r>
            <a:rPr lang="en-GB" dirty="0">
              <a:latin typeface="Arial"/>
              <a:cs typeface="Arial"/>
            </a:rPr>
            <a:t>Students' uneven representation</a:t>
          </a:r>
        </a:p>
      </dgm:t>
    </dgm:pt>
    <dgm:pt modelId="{3ACB4A53-F604-4DBF-B91C-82638B4E86C1}" type="parTrans" cxnId="{4DCCF111-9B07-4529-8D8B-7BBA9ED4BDAF}">
      <dgm:prSet/>
      <dgm:spPr/>
      <dgm:t>
        <a:bodyPr/>
        <a:lstStyle/>
        <a:p>
          <a:endParaRPr lang="en-GB"/>
        </a:p>
      </dgm:t>
    </dgm:pt>
    <dgm:pt modelId="{C9F8C75B-DC6B-49AC-8062-62DD0254EEA3}" type="sibTrans" cxnId="{4DCCF111-9B07-4529-8D8B-7BBA9ED4BDAF}">
      <dgm:prSet/>
      <dgm:spPr/>
      <dgm:t>
        <a:bodyPr/>
        <a:lstStyle/>
        <a:p>
          <a:endParaRPr lang="en-GB"/>
        </a:p>
      </dgm:t>
    </dgm:pt>
    <dgm:pt modelId="{E66F7459-3468-49D4-80B9-02F2B9F50606}">
      <dgm:prSet phldrT="[Text]" phldr="0"/>
      <dgm:spPr/>
      <dgm:t>
        <a:bodyPr/>
        <a:lstStyle/>
        <a:p>
          <a:pPr rtl="0"/>
          <a:r>
            <a:rPr lang="en-GB" dirty="0">
              <a:latin typeface="Arial"/>
              <a:cs typeface="Arial"/>
            </a:rPr>
            <a:t>Lack of print and e-book granular data</a:t>
          </a:r>
        </a:p>
      </dgm:t>
    </dgm:pt>
    <dgm:pt modelId="{271E5C89-2DF5-4CE3-85BF-469F9C26C61E}" type="parTrans" cxnId="{2BF2EA57-DED9-49C4-931E-66215F8170B2}">
      <dgm:prSet/>
      <dgm:spPr/>
      <dgm:t>
        <a:bodyPr/>
        <a:lstStyle/>
        <a:p>
          <a:endParaRPr lang="en-GB"/>
        </a:p>
      </dgm:t>
    </dgm:pt>
    <dgm:pt modelId="{D80D096B-33DA-40D0-BB2E-4AAC03DE585D}" type="sibTrans" cxnId="{2BF2EA57-DED9-49C4-931E-66215F8170B2}">
      <dgm:prSet/>
      <dgm:spPr/>
      <dgm:t>
        <a:bodyPr/>
        <a:lstStyle/>
        <a:p>
          <a:endParaRPr lang="en-GB"/>
        </a:p>
      </dgm:t>
    </dgm:pt>
    <dgm:pt modelId="{407EEF3A-590F-4661-A3D3-516DC4AD1560}">
      <dgm:prSet phldrT="[Text]" phldr="0"/>
      <dgm:spPr/>
      <dgm:t>
        <a:bodyPr/>
        <a:lstStyle/>
        <a:p>
          <a:pPr rtl="0"/>
          <a:r>
            <a:rPr lang="en-GB" dirty="0">
              <a:latin typeface="Arial"/>
              <a:cs typeface="Arial"/>
            </a:rPr>
            <a:t>Selection bias of academics</a:t>
          </a:r>
        </a:p>
      </dgm:t>
    </dgm:pt>
    <dgm:pt modelId="{C5C81455-F2CB-4B3A-9D00-44F3B23B2F2A}" type="parTrans" cxnId="{CB7C2EE4-6A5E-4280-BD41-95F5875085CD}">
      <dgm:prSet/>
      <dgm:spPr/>
      <dgm:t>
        <a:bodyPr/>
        <a:lstStyle/>
        <a:p>
          <a:endParaRPr lang="en-GB"/>
        </a:p>
      </dgm:t>
    </dgm:pt>
    <dgm:pt modelId="{662299F1-E57E-4615-887B-DCFC67830149}" type="sibTrans" cxnId="{CB7C2EE4-6A5E-4280-BD41-95F5875085CD}">
      <dgm:prSet/>
      <dgm:spPr/>
      <dgm:t>
        <a:bodyPr/>
        <a:lstStyle/>
        <a:p>
          <a:endParaRPr lang="en-GB"/>
        </a:p>
      </dgm:t>
    </dgm:pt>
    <dgm:pt modelId="{6DDDCD34-AE49-4B7B-B9B3-6CC2585609C4}">
      <dgm:prSet phldrT="[Text]" phldr="0"/>
      <dgm:spPr/>
      <dgm:t>
        <a:bodyPr/>
        <a:lstStyle/>
        <a:p>
          <a:pPr rtl="0"/>
          <a:r>
            <a:rPr lang="en-GB" dirty="0">
              <a:latin typeface="Arial"/>
              <a:cs typeface="Arial"/>
            </a:rPr>
            <a:t>Limited College-level analysis</a:t>
          </a:r>
        </a:p>
      </dgm:t>
    </dgm:pt>
    <dgm:pt modelId="{E2D5657E-3162-4D66-A550-1B2CF6E084D3}" type="parTrans" cxnId="{C2D884EB-6556-4FFD-A082-8ADDE0A259AA}">
      <dgm:prSet/>
      <dgm:spPr/>
      <dgm:t>
        <a:bodyPr/>
        <a:lstStyle/>
        <a:p>
          <a:endParaRPr lang="en-GB"/>
        </a:p>
      </dgm:t>
    </dgm:pt>
    <dgm:pt modelId="{1D4F6BE3-2200-49EE-A81E-D9460F48D183}" type="sibTrans" cxnId="{C2D884EB-6556-4FFD-A082-8ADDE0A259AA}">
      <dgm:prSet/>
      <dgm:spPr/>
      <dgm:t>
        <a:bodyPr/>
        <a:lstStyle/>
        <a:p>
          <a:endParaRPr lang="en-GB"/>
        </a:p>
      </dgm:t>
    </dgm:pt>
    <dgm:pt modelId="{CDA79FF3-615D-45A6-BDDC-FD57851099B4}" type="pres">
      <dgm:prSet presAssocID="{9CEB64AC-5D2A-476A-8CD8-9A2DA5BEA42B}" presName="diagram" presStyleCnt="0">
        <dgm:presLayoutVars>
          <dgm:dir/>
          <dgm:resizeHandles val="exact"/>
        </dgm:presLayoutVars>
      </dgm:prSet>
      <dgm:spPr/>
    </dgm:pt>
    <dgm:pt modelId="{34B46BA3-FD4F-4BF7-84DD-FE7391AE7895}" type="pres">
      <dgm:prSet presAssocID="{9B871296-B725-4E2A-B575-94C945E7DE82}" presName="node" presStyleLbl="node1" presStyleIdx="0" presStyleCnt="4">
        <dgm:presLayoutVars>
          <dgm:bulletEnabled val="1"/>
        </dgm:presLayoutVars>
      </dgm:prSet>
      <dgm:spPr/>
    </dgm:pt>
    <dgm:pt modelId="{45AE2ADC-6D78-423A-A1AF-B9C0C1552550}" type="pres">
      <dgm:prSet presAssocID="{C9F8C75B-DC6B-49AC-8062-62DD0254EEA3}" presName="sibTrans" presStyleCnt="0"/>
      <dgm:spPr/>
    </dgm:pt>
    <dgm:pt modelId="{7E2851BA-485D-4DB5-9E6B-EA63E0001D5A}" type="pres">
      <dgm:prSet presAssocID="{E66F7459-3468-49D4-80B9-02F2B9F50606}" presName="node" presStyleLbl="node1" presStyleIdx="1" presStyleCnt="4">
        <dgm:presLayoutVars>
          <dgm:bulletEnabled val="1"/>
        </dgm:presLayoutVars>
      </dgm:prSet>
      <dgm:spPr/>
    </dgm:pt>
    <dgm:pt modelId="{A115D713-4B3B-4C71-8472-E823F1A00F3A}" type="pres">
      <dgm:prSet presAssocID="{D80D096B-33DA-40D0-BB2E-4AAC03DE585D}" presName="sibTrans" presStyleCnt="0"/>
      <dgm:spPr/>
    </dgm:pt>
    <dgm:pt modelId="{F330FCB7-F5A6-485B-8147-DFEEA61EB2F5}" type="pres">
      <dgm:prSet presAssocID="{407EEF3A-590F-4661-A3D3-516DC4AD1560}" presName="node" presStyleLbl="node1" presStyleIdx="2" presStyleCnt="4">
        <dgm:presLayoutVars>
          <dgm:bulletEnabled val="1"/>
        </dgm:presLayoutVars>
      </dgm:prSet>
      <dgm:spPr/>
    </dgm:pt>
    <dgm:pt modelId="{F90EFDB9-33DF-405F-B2DB-007B5BA09283}" type="pres">
      <dgm:prSet presAssocID="{662299F1-E57E-4615-887B-DCFC67830149}" presName="sibTrans" presStyleCnt="0"/>
      <dgm:spPr/>
    </dgm:pt>
    <dgm:pt modelId="{E4C24B3B-71B0-49D5-9EE2-3CD5332F0B1E}" type="pres">
      <dgm:prSet presAssocID="{6DDDCD34-AE49-4B7B-B9B3-6CC2585609C4}" presName="node" presStyleLbl="node1" presStyleIdx="3" presStyleCnt="4">
        <dgm:presLayoutVars>
          <dgm:bulletEnabled val="1"/>
        </dgm:presLayoutVars>
      </dgm:prSet>
      <dgm:spPr/>
    </dgm:pt>
  </dgm:ptLst>
  <dgm:cxnLst>
    <dgm:cxn modelId="{785C4111-B460-4919-851D-E29C9833C81B}" type="presOf" srcId="{9CEB64AC-5D2A-476A-8CD8-9A2DA5BEA42B}" destId="{CDA79FF3-615D-45A6-BDDC-FD57851099B4}" srcOrd="0" destOrd="0" presId="urn:microsoft.com/office/officeart/2005/8/layout/default"/>
    <dgm:cxn modelId="{4DCCF111-9B07-4529-8D8B-7BBA9ED4BDAF}" srcId="{9CEB64AC-5D2A-476A-8CD8-9A2DA5BEA42B}" destId="{9B871296-B725-4E2A-B575-94C945E7DE82}" srcOrd="0" destOrd="0" parTransId="{3ACB4A53-F604-4DBF-B91C-82638B4E86C1}" sibTransId="{C9F8C75B-DC6B-49AC-8062-62DD0254EEA3}"/>
    <dgm:cxn modelId="{F1942552-FA13-4207-9676-02F18D86ED8A}" type="presOf" srcId="{9B871296-B725-4E2A-B575-94C945E7DE82}" destId="{34B46BA3-FD4F-4BF7-84DD-FE7391AE7895}" srcOrd="0" destOrd="0" presId="urn:microsoft.com/office/officeart/2005/8/layout/default"/>
    <dgm:cxn modelId="{2BF2EA57-DED9-49C4-931E-66215F8170B2}" srcId="{9CEB64AC-5D2A-476A-8CD8-9A2DA5BEA42B}" destId="{E66F7459-3468-49D4-80B9-02F2B9F50606}" srcOrd="1" destOrd="0" parTransId="{271E5C89-2DF5-4CE3-85BF-469F9C26C61E}" sibTransId="{D80D096B-33DA-40D0-BB2E-4AAC03DE585D}"/>
    <dgm:cxn modelId="{0DF5C285-2D7C-4F90-96D6-187AE4046A01}" type="presOf" srcId="{6DDDCD34-AE49-4B7B-B9B3-6CC2585609C4}" destId="{E4C24B3B-71B0-49D5-9EE2-3CD5332F0B1E}" srcOrd="0" destOrd="0" presId="urn:microsoft.com/office/officeart/2005/8/layout/default"/>
    <dgm:cxn modelId="{1D360EA6-C094-43FB-BB6D-A2D5540ECB5E}" type="presOf" srcId="{E66F7459-3468-49D4-80B9-02F2B9F50606}" destId="{7E2851BA-485D-4DB5-9E6B-EA63E0001D5A}" srcOrd="0" destOrd="0" presId="urn:microsoft.com/office/officeart/2005/8/layout/default"/>
    <dgm:cxn modelId="{CB7C2EE4-6A5E-4280-BD41-95F5875085CD}" srcId="{9CEB64AC-5D2A-476A-8CD8-9A2DA5BEA42B}" destId="{407EEF3A-590F-4661-A3D3-516DC4AD1560}" srcOrd="2" destOrd="0" parTransId="{C5C81455-F2CB-4B3A-9D00-44F3B23B2F2A}" sibTransId="{662299F1-E57E-4615-887B-DCFC67830149}"/>
    <dgm:cxn modelId="{C2D884EB-6556-4FFD-A082-8ADDE0A259AA}" srcId="{9CEB64AC-5D2A-476A-8CD8-9A2DA5BEA42B}" destId="{6DDDCD34-AE49-4B7B-B9B3-6CC2585609C4}" srcOrd="3" destOrd="0" parTransId="{E2D5657E-3162-4D66-A550-1B2CF6E084D3}" sibTransId="{1D4F6BE3-2200-49EE-A81E-D9460F48D183}"/>
    <dgm:cxn modelId="{5424FDF9-7276-4E1A-AA66-AB0FA34142E4}" type="presOf" srcId="{407EEF3A-590F-4661-A3D3-516DC4AD1560}" destId="{F330FCB7-F5A6-485B-8147-DFEEA61EB2F5}" srcOrd="0" destOrd="0" presId="urn:microsoft.com/office/officeart/2005/8/layout/default"/>
    <dgm:cxn modelId="{6EAA7C97-3DAC-416A-BDE7-D0F773EDAE38}" type="presParOf" srcId="{CDA79FF3-615D-45A6-BDDC-FD57851099B4}" destId="{34B46BA3-FD4F-4BF7-84DD-FE7391AE7895}" srcOrd="0" destOrd="0" presId="urn:microsoft.com/office/officeart/2005/8/layout/default"/>
    <dgm:cxn modelId="{1D293448-9A14-4D33-BBAA-E074D41138E7}" type="presParOf" srcId="{CDA79FF3-615D-45A6-BDDC-FD57851099B4}" destId="{45AE2ADC-6D78-423A-A1AF-B9C0C1552550}" srcOrd="1" destOrd="0" presId="urn:microsoft.com/office/officeart/2005/8/layout/default"/>
    <dgm:cxn modelId="{ECE15707-6D3D-44E3-9776-7F724F549ECF}" type="presParOf" srcId="{CDA79FF3-615D-45A6-BDDC-FD57851099B4}" destId="{7E2851BA-485D-4DB5-9E6B-EA63E0001D5A}" srcOrd="2" destOrd="0" presId="urn:microsoft.com/office/officeart/2005/8/layout/default"/>
    <dgm:cxn modelId="{6194DAEF-85A4-47BC-9210-37A29615B2C1}" type="presParOf" srcId="{CDA79FF3-615D-45A6-BDDC-FD57851099B4}" destId="{A115D713-4B3B-4C71-8472-E823F1A00F3A}" srcOrd="3" destOrd="0" presId="urn:microsoft.com/office/officeart/2005/8/layout/default"/>
    <dgm:cxn modelId="{2C2E8DED-FCEB-40D8-BE11-09229200782A}" type="presParOf" srcId="{CDA79FF3-615D-45A6-BDDC-FD57851099B4}" destId="{F330FCB7-F5A6-485B-8147-DFEEA61EB2F5}" srcOrd="4" destOrd="0" presId="urn:microsoft.com/office/officeart/2005/8/layout/default"/>
    <dgm:cxn modelId="{C2BD905E-E621-46F8-8482-F9CA045CDAC9}" type="presParOf" srcId="{CDA79FF3-615D-45A6-BDDC-FD57851099B4}" destId="{F90EFDB9-33DF-405F-B2DB-007B5BA09283}" srcOrd="5" destOrd="0" presId="urn:microsoft.com/office/officeart/2005/8/layout/default"/>
    <dgm:cxn modelId="{8A99BE73-B1F1-429A-AAE4-2C9235342941}" type="presParOf" srcId="{CDA79FF3-615D-45A6-BDDC-FD57851099B4}" destId="{E4C24B3B-71B0-49D5-9EE2-3CD5332F0B1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07831-CFB2-4161-A429-8A5CA863B036}" type="doc">
      <dgm:prSet loTypeId="urn:microsoft.com/office/officeart/2005/8/layout/lProcess2" loCatId="list" qsTypeId="urn:microsoft.com/office/officeart/2005/8/quickstyle/simple1" qsCatId="simple" csTypeId="urn:microsoft.com/office/officeart/2005/8/colors/accent4_2" csCatId="accent4" phldr="1"/>
      <dgm:spPr/>
      <dgm:t>
        <a:bodyPr/>
        <a:lstStyle/>
        <a:p>
          <a:endParaRPr lang="en-GB"/>
        </a:p>
      </dgm:t>
    </dgm:pt>
    <dgm:pt modelId="{95B2898C-16CD-4339-8E49-DF0CAA6CB27F}">
      <dgm:prSet phldrT="[Text]" phldr="0" custT="1"/>
      <dgm:spPr/>
      <dgm:t>
        <a:bodyPr/>
        <a:lstStyle/>
        <a:p>
          <a:r>
            <a:rPr lang="en-GB" sz="2800" dirty="0">
              <a:latin typeface="Arial" panose="020B0604020202020204" pitchFamily="34" charset="0"/>
              <a:cs typeface="Arial" panose="020B0604020202020204" pitchFamily="34" charset="0"/>
            </a:rPr>
            <a:t>Students</a:t>
          </a:r>
        </a:p>
      </dgm:t>
    </dgm:pt>
    <dgm:pt modelId="{9B5DDD01-C3E3-4B66-BC1B-33835AB236D3}" type="parTrans" cxnId="{0533070D-02AF-4793-BD9D-12F20EC02688}">
      <dgm:prSet/>
      <dgm:spPr/>
      <dgm:t>
        <a:bodyPr/>
        <a:lstStyle/>
        <a:p>
          <a:endParaRPr lang="en-GB"/>
        </a:p>
      </dgm:t>
    </dgm:pt>
    <dgm:pt modelId="{4BEF0CBC-5039-4A89-90B9-04EBEC8A2DA3}" type="sibTrans" cxnId="{0533070D-02AF-4793-BD9D-12F20EC02688}">
      <dgm:prSet/>
      <dgm:spPr/>
      <dgm:t>
        <a:bodyPr/>
        <a:lstStyle/>
        <a:p>
          <a:endParaRPr lang="en-GB"/>
        </a:p>
      </dgm:t>
    </dgm:pt>
    <dgm:pt modelId="{F051820E-31F7-466F-9DD1-FC63C5114A0D}">
      <dgm:prSet phldrT="[Text]" phldr="0" custT="1"/>
      <dgm:spPr/>
      <dgm:t>
        <a:bodyPr/>
        <a:lstStyle/>
        <a:p>
          <a:pPr rtl="0"/>
          <a:r>
            <a:rPr lang="en-GB" sz="1800" dirty="0">
              <a:latin typeface="Arial" panose="020B0604020202020204" pitchFamily="34" charset="0"/>
              <a:cs typeface="Arial" panose="020B0604020202020204" pitchFamily="34" charset="0"/>
            </a:rPr>
            <a:t>Purchasing own copies</a:t>
          </a:r>
        </a:p>
      </dgm:t>
    </dgm:pt>
    <dgm:pt modelId="{140C559D-5276-42D5-AC33-B6AA1457D1F8}" type="parTrans" cxnId="{4B66B1D1-BC47-491E-BEC9-BABAFF4FC9E6}">
      <dgm:prSet/>
      <dgm:spPr/>
      <dgm:t>
        <a:bodyPr/>
        <a:lstStyle/>
        <a:p>
          <a:endParaRPr lang="en-GB"/>
        </a:p>
      </dgm:t>
    </dgm:pt>
    <dgm:pt modelId="{CC548580-F60D-49D4-A127-9319C5B7C0EE}" type="sibTrans" cxnId="{4B66B1D1-BC47-491E-BEC9-BABAFF4FC9E6}">
      <dgm:prSet/>
      <dgm:spPr/>
      <dgm:t>
        <a:bodyPr/>
        <a:lstStyle/>
        <a:p>
          <a:endParaRPr lang="en-GB"/>
        </a:p>
      </dgm:t>
    </dgm:pt>
    <dgm:pt modelId="{F9049D1B-B854-4B5A-86CE-8CFCCEF44D03}">
      <dgm:prSet phldrT="[Text]" phldr="0" custT="1"/>
      <dgm:spPr/>
      <dgm:t>
        <a:bodyPr/>
        <a:lstStyle/>
        <a:p>
          <a:pPr rtl="0"/>
          <a:r>
            <a:rPr lang="en-GB" sz="4100" dirty="0">
              <a:latin typeface="Calibri"/>
            </a:rPr>
            <a:t> </a:t>
          </a:r>
          <a:r>
            <a:rPr lang="en-GB" sz="2800" dirty="0">
              <a:latin typeface="Arial" panose="020B0604020202020204" pitchFamily="34" charset="0"/>
              <a:cs typeface="Arial" panose="020B0604020202020204" pitchFamily="34" charset="0"/>
            </a:rPr>
            <a:t>Academics</a:t>
          </a:r>
        </a:p>
      </dgm:t>
    </dgm:pt>
    <dgm:pt modelId="{1C8F9D6A-38E1-4205-8FBC-AE8631168490}" type="parTrans" cxnId="{39F9C205-832A-438F-83E9-B6DB3E450498}">
      <dgm:prSet/>
      <dgm:spPr/>
      <dgm:t>
        <a:bodyPr/>
        <a:lstStyle/>
        <a:p>
          <a:endParaRPr lang="en-GB"/>
        </a:p>
      </dgm:t>
    </dgm:pt>
    <dgm:pt modelId="{6E07136F-7EB5-491E-8509-0544806D7015}" type="sibTrans" cxnId="{39F9C205-832A-438F-83E9-B6DB3E450498}">
      <dgm:prSet/>
      <dgm:spPr/>
      <dgm:t>
        <a:bodyPr/>
        <a:lstStyle/>
        <a:p>
          <a:endParaRPr lang="en-GB"/>
        </a:p>
      </dgm:t>
    </dgm:pt>
    <dgm:pt modelId="{9E4804DF-86D6-49CC-B5D8-76E3192E16AB}">
      <dgm:prSet phldrT="[Text]" phldr="0" custT="1"/>
      <dgm:spPr/>
      <dgm:t>
        <a:bodyPr/>
        <a:lstStyle/>
        <a:p>
          <a:pPr rtl="0"/>
          <a:r>
            <a:rPr lang="en-GB" sz="1800" dirty="0">
              <a:latin typeface="Arial" panose="020B0604020202020204" pitchFamily="34" charset="0"/>
              <a:cs typeface="Arial" panose="020B0604020202020204" pitchFamily="34" charset="0"/>
            </a:rPr>
            <a:t>Use of reading lists</a:t>
          </a:r>
        </a:p>
      </dgm:t>
    </dgm:pt>
    <dgm:pt modelId="{8BF41CE6-D5CF-46B4-9F82-9B778D142D43}" type="parTrans" cxnId="{9767EFA5-091A-4694-9846-63C8ECB84FFE}">
      <dgm:prSet/>
      <dgm:spPr/>
      <dgm:t>
        <a:bodyPr/>
        <a:lstStyle/>
        <a:p>
          <a:endParaRPr lang="en-GB"/>
        </a:p>
      </dgm:t>
    </dgm:pt>
    <dgm:pt modelId="{7DDEB76F-939A-4311-9F86-9A5CA0DAC189}" type="sibTrans" cxnId="{9767EFA5-091A-4694-9846-63C8ECB84FFE}">
      <dgm:prSet/>
      <dgm:spPr/>
      <dgm:t>
        <a:bodyPr/>
        <a:lstStyle/>
        <a:p>
          <a:endParaRPr lang="en-GB"/>
        </a:p>
      </dgm:t>
    </dgm:pt>
    <dgm:pt modelId="{EFE52CB6-6DB6-47C4-A0F5-8B8A1E8FB466}">
      <dgm:prSet phldrT="[Text]" phldr="0" custT="1"/>
      <dgm:spPr/>
      <dgm:t>
        <a:bodyPr/>
        <a:lstStyle/>
        <a:p>
          <a:pPr rtl="0"/>
          <a:r>
            <a:rPr lang="en-GB" sz="1800" dirty="0">
              <a:latin typeface="Arial" panose="020B0604020202020204" pitchFamily="34" charset="0"/>
              <a:cs typeface="Arial" panose="020B0604020202020204" pitchFamily="34" charset="0"/>
            </a:rPr>
            <a:t>Multimedia: copyright considerations</a:t>
          </a:r>
        </a:p>
      </dgm:t>
    </dgm:pt>
    <dgm:pt modelId="{8C81511C-43FE-4EE8-ACFE-462713C88256}" type="parTrans" cxnId="{41F59B5A-317F-4353-8756-B4C457F71318}">
      <dgm:prSet/>
      <dgm:spPr/>
      <dgm:t>
        <a:bodyPr/>
        <a:lstStyle/>
        <a:p>
          <a:endParaRPr lang="en-GB"/>
        </a:p>
      </dgm:t>
    </dgm:pt>
    <dgm:pt modelId="{8028A3B3-752D-4115-BFF3-44E2454853B4}" type="sibTrans" cxnId="{41F59B5A-317F-4353-8756-B4C457F71318}">
      <dgm:prSet/>
      <dgm:spPr/>
      <dgm:t>
        <a:bodyPr/>
        <a:lstStyle/>
        <a:p>
          <a:endParaRPr lang="en-GB"/>
        </a:p>
      </dgm:t>
    </dgm:pt>
    <dgm:pt modelId="{83920E88-2748-4F9C-9E34-DBB61AB44C3A}">
      <dgm:prSet phldrT="[Text]" phldr="0" custT="1"/>
      <dgm:spPr/>
      <dgm:t>
        <a:bodyPr/>
        <a:lstStyle/>
        <a:p>
          <a:r>
            <a:rPr lang="en-GB" sz="2800" dirty="0">
              <a:latin typeface="Arial" panose="020B0604020202020204" pitchFamily="34" charset="0"/>
              <a:cs typeface="Arial" panose="020B0604020202020204" pitchFamily="34" charset="0"/>
            </a:rPr>
            <a:t>Resources</a:t>
          </a:r>
        </a:p>
      </dgm:t>
    </dgm:pt>
    <dgm:pt modelId="{FD34F271-73E9-4FAA-8445-C04361EB0847}" type="parTrans" cxnId="{3CEBDE42-CB12-47E0-8D42-69E0EF2E16E1}">
      <dgm:prSet/>
      <dgm:spPr/>
      <dgm:t>
        <a:bodyPr/>
        <a:lstStyle/>
        <a:p>
          <a:endParaRPr lang="en-GB"/>
        </a:p>
      </dgm:t>
    </dgm:pt>
    <dgm:pt modelId="{0BFBC2E7-D8B0-4754-BA89-36397A1EA7BF}" type="sibTrans" cxnId="{3CEBDE42-CB12-47E0-8D42-69E0EF2E16E1}">
      <dgm:prSet/>
      <dgm:spPr/>
      <dgm:t>
        <a:bodyPr/>
        <a:lstStyle/>
        <a:p>
          <a:endParaRPr lang="en-GB"/>
        </a:p>
      </dgm:t>
    </dgm:pt>
    <dgm:pt modelId="{EBD3CEEE-1CF9-4E4C-9C32-3890FDDE73BB}">
      <dgm:prSet phldrT="[Text]" phldr="0" custT="1"/>
      <dgm:spPr/>
      <dgm:t>
        <a:bodyPr/>
        <a:lstStyle/>
        <a:p>
          <a:pPr rtl="0"/>
          <a:r>
            <a:rPr lang="en-GB" sz="1800" dirty="0">
              <a:latin typeface="Arial" panose="020B0604020202020204" pitchFamily="34" charset="0"/>
              <a:cs typeface="Arial" panose="020B0604020202020204" pitchFamily="34" charset="0"/>
            </a:rPr>
            <a:t>Providing resources beyond e-books</a:t>
          </a:r>
        </a:p>
      </dgm:t>
    </dgm:pt>
    <dgm:pt modelId="{37D6DA72-5B2D-4022-8C49-E17B095B0A6F}" type="parTrans" cxnId="{BECC1115-503F-43CF-BE7F-DD6263075CEE}">
      <dgm:prSet/>
      <dgm:spPr/>
      <dgm:t>
        <a:bodyPr/>
        <a:lstStyle/>
        <a:p>
          <a:endParaRPr lang="en-GB"/>
        </a:p>
      </dgm:t>
    </dgm:pt>
    <dgm:pt modelId="{36514221-1C01-4282-8432-2A1D76117D3E}" type="sibTrans" cxnId="{BECC1115-503F-43CF-BE7F-DD6263075CEE}">
      <dgm:prSet/>
      <dgm:spPr/>
      <dgm:t>
        <a:bodyPr/>
        <a:lstStyle/>
        <a:p>
          <a:endParaRPr lang="en-GB"/>
        </a:p>
      </dgm:t>
    </dgm:pt>
    <dgm:pt modelId="{980FCB6D-75EF-4184-8F18-670B60E6D430}">
      <dgm:prSet phldrT="[Text]" phldr="0" custT="1"/>
      <dgm:spPr/>
      <dgm:t>
        <a:bodyPr/>
        <a:lstStyle/>
        <a:p>
          <a:pPr rtl="0"/>
          <a:r>
            <a:rPr lang="en-GB" sz="1800" dirty="0">
              <a:latin typeface="Arial" panose="020B0604020202020204" pitchFamily="34" charset="0"/>
              <a:cs typeface="Arial" panose="020B0604020202020204" pitchFamily="34" charset="0"/>
            </a:rPr>
            <a:t>Maintaining strong e-book provision</a:t>
          </a:r>
        </a:p>
      </dgm:t>
    </dgm:pt>
    <dgm:pt modelId="{053C3562-2EB8-4044-847E-7604017F597A}" type="parTrans" cxnId="{86C1EE18-DD5E-4CC0-A9D8-3C9273F0F219}">
      <dgm:prSet/>
      <dgm:spPr/>
      <dgm:t>
        <a:bodyPr/>
        <a:lstStyle/>
        <a:p>
          <a:endParaRPr lang="en-GB"/>
        </a:p>
      </dgm:t>
    </dgm:pt>
    <dgm:pt modelId="{1038513C-74C3-42BF-A5CE-F28EC505CF26}" type="sibTrans" cxnId="{86C1EE18-DD5E-4CC0-A9D8-3C9273F0F219}">
      <dgm:prSet/>
      <dgm:spPr/>
      <dgm:t>
        <a:bodyPr/>
        <a:lstStyle/>
        <a:p>
          <a:endParaRPr lang="en-GB"/>
        </a:p>
      </dgm:t>
    </dgm:pt>
    <dgm:pt modelId="{8C290510-500A-4ACD-88E9-CB77A8F45083}">
      <dgm:prSet phldrT="[Text]" phldr="0" custT="1"/>
      <dgm:spPr/>
      <dgm:t>
        <a:bodyPr/>
        <a:lstStyle/>
        <a:p>
          <a:pPr rtl="0"/>
          <a:r>
            <a:rPr lang="en-GB" sz="1800" dirty="0">
              <a:latin typeface="Arial" panose="020B0604020202020204" pitchFamily="34" charset="0"/>
              <a:cs typeface="Arial" panose="020B0604020202020204" pitchFamily="34" charset="0"/>
            </a:rPr>
            <a:t>External resources: critical evaluation skills and copyright issues</a:t>
          </a:r>
        </a:p>
      </dgm:t>
    </dgm:pt>
    <dgm:pt modelId="{B70D3095-5096-4005-9A1B-40D762159E76}" type="sibTrans" cxnId="{CB0794E1-BE13-47DE-BE87-5A809B713406}">
      <dgm:prSet/>
      <dgm:spPr/>
      <dgm:t>
        <a:bodyPr/>
        <a:lstStyle/>
        <a:p>
          <a:endParaRPr lang="en-GB"/>
        </a:p>
      </dgm:t>
    </dgm:pt>
    <dgm:pt modelId="{1A035932-2CEB-4D2D-ABD8-39FB91769583}" type="parTrans" cxnId="{CB0794E1-BE13-47DE-BE87-5A809B713406}">
      <dgm:prSet/>
      <dgm:spPr/>
      <dgm:t>
        <a:bodyPr/>
        <a:lstStyle/>
        <a:p>
          <a:endParaRPr lang="en-GB"/>
        </a:p>
      </dgm:t>
    </dgm:pt>
    <dgm:pt modelId="{AF7BE124-A58D-411B-A942-7398DF0F7A58}" type="pres">
      <dgm:prSet presAssocID="{44307831-CFB2-4161-A429-8A5CA863B036}" presName="theList" presStyleCnt="0">
        <dgm:presLayoutVars>
          <dgm:dir/>
          <dgm:animLvl val="lvl"/>
          <dgm:resizeHandles val="exact"/>
        </dgm:presLayoutVars>
      </dgm:prSet>
      <dgm:spPr/>
    </dgm:pt>
    <dgm:pt modelId="{AA4618FF-3C22-4C94-81A0-70ADCBDC4710}" type="pres">
      <dgm:prSet presAssocID="{95B2898C-16CD-4339-8E49-DF0CAA6CB27F}" presName="compNode" presStyleCnt="0"/>
      <dgm:spPr/>
    </dgm:pt>
    <dgm:pt modelId="{C8A40A6B-B309-4C90-9354-702D4D83C23F}" type="pres">
      <dgm:prSet presAssocID="{95B2898C-16CD-4339-8E49-DF0CAA6CB27F}" presName="aNode" presStyleLbl="bgShp" presStyleIdx="0" presStyleCnt="3"/>
      <dgm:spPr/>
    </dgm:pt>
    <dgm:pt modelId="{4D0F85EA-4DB1-4D27-B14C-3EAF501291FD}" type="pres">
      <dgm:prSet presAssocID="{95B2898C-16CD-4339-8E49-DF0CAA6CB27F}" presName="textNode" presStyleLbl="bgShp" presStyleIdx="0" presStyleCnt="3"/>
      <dgm:spPr/>
    </dgm:pt>
    <dgm:pt modelId="{A49EA80E-790A-42A3-B3E1-D3D5650AC85F}" type="pres">
      <dgm:prSet presAssocID="{95B2898C-16CD-4339-8E49-DF0CAA6CB27F}" presName="compChildNode" presStyleCnt="0"/>
      <dgm:spPr/>
    </dgm:pt>
    <dgm:pt modelId="{A67BEA2A-F9B7-43C5-B5F5-FD22309B19B3}" type="pres">
      <dgm:prSet presAssocID="{95B2898C-16CD-4339-8E49-DF0CAA6CB27F}" presName="theInnerList" presStyleCnt="0"/>
      <dgm:spPr/>
    </dgm:pt>
    <dgm:pt modelId="{FC14335C-41B4-4E92-B7E1-D4AB430D3421}" type="pres">
      <dgm:prSet presAssocID="{F051820E-31F7-466F-9DD1-FC63C5114A0D}" presName="childNode" presStyleLbl="node1" presStyleIdx="0" presStyleCnt="6" custLinFactNeighborX="706" custLinFactNeighborY="-25403">
        <dgm:presLayoutVars>
          <dgm:bulletEnabled val="1"/>
        </dgm:presLayoutVars>
      </dgm:prSet>
      <dgm:spPr/>
    </dgm:pt>
    <dgm:pt modelId="{F4CBB017-CC05-43FD-BE7D-7F5421DF7378}" type="pres">
      <dgm:prSet presAssocID="{F051820E-31F7-466F-9DD1-FC63C5114A0D}" presName="aSpace2" presStyleCnt="0"/>
      <dgm:spPr/>
    </dgm:pt>
    <dgm:pt modelId="{F42A1122-313C-453A-B9D0-F7DEC04CC4AB}" type="pres">
      <dgm:prSet presAssocID="{8C290510-500A-4ACD-88E9-CB77A8F45083}" presName="childNode" presStyleLbl="node1" presStyleIdx="1" presStyleCnt="6">
        <dgm:presLayoutVars>
          <dgm:bulletEnabled val="1"/>
        </dgm:presLayoutVars>
      </dgm:prSet>
      <dgm:spPr/>
    </dgm:pt>
    <dgm:pt modelId="{4CF88D64-520F-465E-A70A-9ACB4CA1C203}" type="pres">
      <dgm:prSet presAssocID="{95B2898C-16CD-4339-8E49-DF0CAA6CB27F}" presName="aSpace" presStyleCnt="0"/>
      <dgm:spPr/>
    </dgm:pt>
    <dgm:pt modelId="{21DC0A85-5B85-4920-B066-24BCDA8ACD30}" type="pres">
      <dgm:prSet presAssocID="{F9049D1B-B854-4B5A-86CE-8CFCCEF44D03}" presName="compNode" presStyleCnt="0"/>
      <dgm:spPr/>
    </dgm:pt>
    <dgm:pt modelId="{4AB8AF32-DD00-48FE-A1A6-FF34FE565D94}" type="pres">
      <dgm:prSet presAssocID="{F9049D1B-B854-4B5A-86CE-8CFCCEF44D03}" presName="aNode" presStyleLbl="bgShp" presStyleIdx="1" presStyleCnt="3"/>
      <dgm:spPr/>
    </dgm:pt>
    <dgm:pt modelId="{1A995AC4-76C7-44E9-93E6-8AB58E5907AA}" type="pres">
      <dgm:prSet presAssocID="{F9049D1B-B854-4B5A-86CE-8CFCCEF44D03}" presName="textNode" presStyleLbl="bgShp" presStyleIdx="1" presStyleCnt="3"/>
      <dgm:spPr/>
    </dgm:pt>
    <dgm:pt modelId="{466725BF-A9DF-4705-ACE6-2D0AC6876948}" type="pres">
      <dgm:prSet presAssocID="{F9049D1B-B854-4B5A-86CE-8CFCCEF44D03}" presName="compChildNode" presStyleCnt="0"/>
      <dgm:spPr/>
    </dgm:pt>
    <dgm:pt modelId="{8E730243-BC15-4435-8A0F-C318B41D3D0E}" type="pres">
      <dgm:prSet presAssocID="{F9049D1B-B854-4B5A-86CE-8CFCCEF44D03}" presName="theInnerList" presStyleCnt="0"/>
      <dgm:spPr/>
    </dgm:pt>
    <dgm:pt modelId="{A6B94758-B617-4DD1-98EE-5E39FF513624}" type="pres">
      <dgm:prSet presAssocID="{9E4804DF-86D6-49CC-B5D8-76E3192E16AB}" presName="childNode" presStyleLbl="node1" presStyleIdx="2" presStyleCnt="6" custLinFactNeighborX="0" custLinFactNeighborY="-25403">
        <dgm:presLayoutVars>
          <dgm:bulletEnabled val="1"/>
        </dgm:presLayoutVars>
      </dgm:prSet>
      <dgm:spPr/>
    </dgm:pt>
    <dgm:pt modelId="{AD22B69B-FE2B-4C44-97C4-F1BCF5A5E45A}" type="pres">
      <dgm:prSet presAssocID="{9E4804DF-86D6-49CC-B5D8-76E3192E16AB}" presName="aSpace2" presStyleCnt="0"/>
      <dgm:spPr/>
    </dgm:pt>
    <dgm:pt modelId="{856C4BA4-EE87-4CD0-8B4E-D50D04589E3C}" type="pres">
      <dgm:prSet presAssocID="{EFE52CB6-6DB6-47C4-A0F5-8B8A1E8FB466}" presName="childNode" presStyleLbl="node1" presStyleIdx="3" presStyleCnt="6">
        <dgm:presLayoutVars>
          <dgm:bulletEnabled val="1"/>
        </dgm:presLayoutVars>
      </dgm:prSet>
      <dgm:spPr/>
    </dgm:pt>
    <dgm:pt modelId="{BC4D8429-81B0-4F4F-BEAF-0F2A6BE4EE83}" type="pres">
      <dgm:prSet presAssocID="{F9049D1B-B854-4B5A-86CE-8CFCCEF44D03}" presName="aSpace" presStyleCnt="0"/>
      <dgm:spPr/>
    </dgm:pt>
    <dgm:pt modelId="{AB727287-A5E5-4791-80AC-D31430B99CE4}" type="pres">
      <dgm:prSet presAssocID="{83920E88-2748-4F9C-9E34-DBB61AB44C3A}" presName="compNode" presStyleCnt="0"/>
      <dgm:spPr/>
    </dgm:pt>
    <dgm:pt modelId="{65150586-A657-4249-9DC3-3502A65974D5}" type="pres">
      <dgm:prSet presAssocID="{83920E88-2748-4F9C-9E34-DBB61AB44C3A}" presName="aNode" presStyleLbl="bgShp" presStyleIdx="2" presStyleCnt="3"/>
      <dgm:spPr/>
    </dgm:pt>
    <dgm:pt modelId="{90809A9F-9B6B-4A89-A3F0-92D7841E04BE}" type="pres">
      <dgm:prSet presAssocID="{83920E88-2748-4F9C-9E34-DBB61AB44C3A}" presName="textNode" presStyleLbl="bgShp" presStyleIdx="2" presStyleCnt="3"/>
      <dgm:spPr/>
    </dgm:pt>
    <dgm:pt modelId="{E9426BAC-8567-4F56-868D-F4BE0EE46BE8}" type="pres">
      <dgm:prSet presAssocID="{83920E88-2748-4F9C-9E34-DBB61AB44C3A}" presName="compChildNode" presStyleCnt="0"/>
      <dgm:spPr/>
    </dgm:pt>
    <dgm:pt modelId="{1F095C5C-D6B6-4773-B444-498AA8C7813E}" type="pres">
      <dgm:prSet presAssocID="{83920E88-2748-4F9C-9E34-DBB61AB44C3A}" presName="theInnerList" presStyleCnt="0"/>
      <dgm:spPr/>
    </dgm:pt>
    <dgm:pt modelId="{59F9EF56-2A63-4C92-9355-C35D909AA4FD}" type="pres">
      <dgm:prSet presAssocID="{EBD3CEEE-1CF9-4E4C-9C32-3890FDDE73BB}" presName="childNode" presStyleLbl="node1" presStyleIdx="4" presStyleCnt="6" custLinFactNeighborX="1196" custLinFactNeighborY="-25403">
        <dgm:presLayoutVars>
          <dgm:bulletEnabled val="1"/>
        </dgm:presLayoutVars>
      </dgm:prSet>
      <dgm:spPr/>
    </dgm:pt>
    <dgm:pt modelId="{1F6698B0-3449-44DA-8195-B9D5A79E085C}" type="pres">
      <dgm:prSet presAssocID="{EBD3CEEE-1CF9-4E4C-9C32-3890FDDE73BB}" presName="aSpace2" presStyleCnt="0"/>
      <dgm:spPr/>
    </dgm:pt>
    <dgm:pt modelId="{05ACAA26-3E60-4901-B410-08CB9E10A946}" type="pres">
      <dgm:prSet presAssocID="{980FCB6D-75EF-4184-8F18-670B60E6D430}" presName="childNode" presStyleLbl="node1" presStyleIdx="5" presStyleCnt="6">
        <dgm:presLayoutVars>
          <dgm:bulletEnabled val="1"/>
        </dgm:presLayoutVars>
      </dgm:prSet>
      <dgm:spPr/>
    </dgm:pt>
  </dgm:ptLst>
  <dgm:cxnLst>
    <dgm:cxn modelId="{39F9C205-832A-438F-83E9-B6DB3E450498}" srcId="{44307831-CFB2-4161-A429-8A5CA863B036}" destId="{F9049D1B-B854-4B5A-86CE-8CFCCEF44D03}" srcOrd="1" destOrd="0" parTransId="{1C8F9D6A-38E1-4205-8FBC-AE8631168490}" sibTransId="{6E07136F-7EB5-491E-8509-0544806D7015}"/>
    <dgm:cxn modelId="{8476B808-CFFA-486A-82F0-EE5F146376C3}" type="presOf" srcId="{EFE52CB6-6DB6-47C4-A0F5-8B8A1E8FB466}" destId="{856C4BA4-EE87-4CD0-8B4E-D50D04589E3C}" srcOrd="0" destOrd="0" presId="urn:microsoft.com/office/officeart/2005/8/layout/lProcess2"/>
    <dgm:cxn modelId="{0533070D-02AF-4793-BD9D-12F20EC02688}" srcId="{44307831-CFB2-4161-A429-8A5CA863B036}" destId="{95B2898C-16CD-4339-8E49-DF0CAA6CB27F}" srcOrd="0" destOrd="0" parTransId="{9B5DDD01-C3E3-4B66-BC1B-33835AB236D3}" sibTransId="{4BEF0CBC-5039-4A89-90B9-04EBEC8A2DA3}"/>
    <dgm:cxn modelId="{BECC1115-503F-43CF-BE7F-DD6263075CEE}" srcId="{83920E88-2748-4F9C-9E34-DBB61AB44C3A}" destId="{EBD3CEEE-1CF9-4E4C-9C32-3890FDDE73BB}" srcOrd="0" destOrd="0" parTransId="{37D6DA72-5B2D-4022-8C49-E17B095B0A6F}" sibTransId="{36514221-1C01-4282-8432-2A1D76117D3E}"/>
    <dgm:cxn modelId="{86C1EE18-DD5E-4CC0-A9D8-3C9273F0F219}" srcId="{83920E88-2748-4F9C-9E34-DBB61AB44C3A}" destId="{980FCB6D-75EF-4184-8F18-670B60E6D430}" srcOrd="1" destOrd="0" parTransId="{053C3562-2EB8-4044-847E-7604017F597A}" sibTransId="{1038513C-74C3-42BF-A5CE-F28EC505CF26}"/>
    <dgm:cxn modelId="{7DDDE32A-B497-4EC2-BBE2-5ECE041FC81E}" type="presOf" srcId="{83920E88-2748-4F9C-9E34-DBB61AB44C3A}" destId="{90809A9F-9B6B-4A89-A3F0-92D7841E04BE}" srcOrd="1" destOrd="0" presId="urn:microsoft.com/office/officeart/2005/8/layout/lProcess2"/>
    <dgm:cxn modelId="{82F8292F-E8C0-45A2-84EE-185BEFF0DC07}" type="presOf" srcId="{9E4804DF-86D6-49CC-B5D8-76E3192E16AB}" destId="{A6B94758-B617-4DD1-98EE-5E39FF513624}" srcOrd="0" destOrd="0" presId="urn:microsoft.com/office/officeart/2005/8/layout/lProcess2"/>
    <dgm:cxn modelId="{E598B442-B8F1-4C52-9901-18E5162F832B}" type="presOf" srcId="{95B2898C-16CD-4339-8E49-DF0CAA6CB27F}" destId="{4D0F85EA-4DB1-4D27-B14C-3EAF501291FD}" srcOrd="1" destOrd="0" presId="urn:microsoft.com/office/officeart/2005/8/layout/lProcess2"/>
    <dgm:cxn modelId="{3CEBDE42-CB12-47E0-8D42-69E0EF2E16E1}" srcId="{44307831-CFB2-4161-A429-8A5CA863B036}" destId="{83920E88-2748-4F9C-9E34-DBB61AB44C3A}" srcOrd="2" destOrd="0" parTransId="{FD34F271-73E9-4FAA-8445-C04361EB0847}" sibTransId="{0BFBC2E7-D8B0-4754-BA89-36397A1EA7BF}"/>
    <dgm:cxn modelId="{41F59B5A-317F-4353-8756-B4C457F71318}" srcId="{F9049D1B-B854-4B5A-86CE-8CFCCEF44D03}" destId="{EFE52CB6-6DB6-47C4-A0F5-8B8A1E8FB466}" srcOrd="1" destOrd="0" parTransId="{8C81511C-43FE-4EE8-ACFE-462713C88256}" sibTransId="{8028A3B3-752D-4115-BFF3-44E2454853B4}"/>
    <dgm:cxn modelId="{C0530F92-23AF-4CCE-A5A7-EF4FBA7725C1}" type="presOf" srcId="{980FCB6D-75EF-4184-8F18-670B60E6D430}" destId="{05ACAA26-3E60-4901-B410-08CB9E10A946}" srcOrd="0" destOrd="0" presId="urn:microsoft.com/office/officeart/2005/8/layout/lProcess2"/>
    <dgm:cxn modelId="{70E0449B-B365-4C1A-8242-E5EEFE1E0046}" type="presOf" srcId="{44307831-CFB2-4161-A429-8A5CA863B036}" destId="{AF7BE124-A58D-411B-A942-7398DF0F7A58}" srcOrd="0" destOrd="0" presId="urn:microsoft.com/office/officeart/2005/8/layout/lProcess2"/>
    <dgm:cxn modelId="{9767EFA5-091A-4694-9846-63C8ECB84FFE}" srcId="{F9049D1B-B854-4B5A-86CE-8CFCCEF44D03}" destId="{9E4804DF-86D6-49CC-B5D8-76E3192E16AB}" srcOrd="0" destOrd="0" parTransId="{8BF41CE6-D5CF-46B4-9F82-9B778D142D43}" sibTransId="{7DDEB76F-939A-4311-9F86-9A5CA0DAC189}"/>
    <dgm:cxn modelId="{7712F6A5-C385-4CAE-ABDB-E62E141EB756}" type="presOf" srcId="{F9049D1B-B854-4B5A-86CE-8CFCCEF44D03}" destId="{1A995AC4-76C7-44E9-93E6-8AB58E5907AA}" srcOrd="1" destOrd="0" presId="urn:microsoft.com/office/officeart/2005/8/layout/lProcess2"/>
    <dgm:cxn modelId="{B922CCAA-71FC-4CE1-A65A-A5C901D644AB}" type="presOf" srcId="{8C290510-500A-4ACD-88E9-CB77A8F45083}" destId="{F42A1122-313C-453A-B9D0-F7DEC04CC4AB}" srcOrd="0" destOrd="0" presId="urn:microsoft.com/office/officeart/2005/8/layout/lProcess2"/>
    <dgm:cxn modelId="{83F1FDB3-8A5B-4925-A36B-6495CB8C6E2A}" type="presOf" srcId="{F9049D1B-B854-4B5A-86CE-8CFCCEF44D03}" destId="{4AB8AF32-DD00-48FE-A1A6-FF34FE565D94}" srcOrd="0" destOrd="0" presId="urn:microsoft.com/office/officeart/2005/8/layout/lProcess2"/>
    <dgm:cxn modelId="{C7132FCD-3AF5-4DE9-8A40-45CA1C353752}" type="presOf" srcId="{EBD3CEEE-1CF9-4E4C-9C32-3890FDDE73BB}" destId="{59F9EF56-2A63-4C92-9355-C35D909AA4FD}" srcOrd="0" destOrd="0" presId="urn:microsoft.com/office/officeart/2005/8/layout/lProcess2"/>
    <dgm:cxn modelId="{E8ABDCCD-5253-42C1-9EA5-A0567222246A}" type="presOf" srcId="{83920E88-2748-4F9C-9E34-DBB61AB44C3A}" destId="{65150586-A657-4249-9DC3-3502A65974D5}" srcOrd="0" destOrd="0" presId="urn:microsoft.com/office/officeart/2005/8/layout/lProcess2"/>
    <dgm:cxn modelId="{4B66B1D1-BC47-491E-BEC9-BABAFF4FC9E6}" srcId="{95B2898C-16CD-4339-8E49-DF0CAA6CB27F}" destId="{F051820E-31F7-466F-9DD1-FC63C5114A0D}" srcOrd="0" destOrd="0" parTransId="{140C559D-5276-42D5-AC33-B6AA1457D1F8}" sibTransId="{CC548580-F60D-49D4-A127-9319C5B7C0EE}"/>
    <dgm:cxn modelId="{C1CD95E0-285A-4CDC-A1BB-C4872D71577F}" type="presOf" srcId="{95B2898C-16CD-4339-8E49-DF0CAA6CB27F}" destId="{C8A40A6B-B309-4C90-9354-702D4D83C23F}" srcOrd="0" destOrd="0" presId="urn:microsoft.com/office/officeart/2005/8/layout/lProcess2"/>
    <dgm:cxn modelId="{CB0794E1-BE13-47DE-BE87-5A809B713406}" srcId="{95B2898C-16CD-4339-8E49-DF0CAA6CB27F}" destId="{8C290510-500A-4ACD-88E9-CB77A8F45083}" srcOrd="1" destOrd="0" parTransId="{1A035932-2CEB-4D2D-ABD8-39FB91769583}" sibTransId="{B70D3095-5096-4005-9A1B-40D762159E76}"/>
    <dgm:cxn modelId="{150B20F3-2877-4C02-915A-0F11329CB42D}" type="presOf" srcId="{F051820E-31F7-466F-9DD1-FC63C5114A0D}" destId="{FC14335C-41B4-4E92-B7E1-D4AB430D3421}" srcOrd="0" destOrd="0" presId="urn:microsoft.com/office/officeart/2005/8/layout/lProcess2"/>
    <dgm:cxn modelId="{CC72797F-DC1F-4AE2-86C6-C093C2BC5DF5}" type="presParOf" srcId="{AF7BE124-A58D-411B-A942-7398DF0F7A58}" destId="{AA4618FF-3C22-4C94-81A0-70ADCBDC4710}" srcOrd="0" destOrd="0" presId="urn:microsoft.com/office/officeart/2005/8/layout/lProcess2"/>
    <dgm:cxn modelId="{B9A8CF57-893F-4BB2-9F79-A071FD29282C}" type="presParOf" srcId="{AA4618FF-3C22-4C94-81A0-70ADCBDC4710}" destId="{C8A40A6B-B309-4C90-9354-702D4D83C23F}" srcOrd="0" destOrd="0" presId="urn:microsoft.com/office/officeart/2005/8/layout/lProcess2"/>
    <dgm:cxn modelId="{59BBEDE3-1ADD-4F7D-BD91-0BEA96466148}" type="presParOf" srcId="{AA4618FF-3C22-4C94-81A0-70ADCBDC4710}" destId="{4D0F85EA-4DB1-4D27-B14C-3EAF501291FD}" srcOrd="1" destOrd="0" presId="urn:microsoft.com/office/officeart/2005/8/layout/lProcess2"/>
    <dgm:cxn modelId="{685300DB-D98F-4711-9F52-52ADE307B473}" type="presParOf" srcId="{AA4618FF-3C22-4C94-81A0-70ADCBDC4710}" destId="{A49EA80E-790A-42A3-B3E1-D3D5650AC85F}" srcOrd="2" destOrd="0" presId="urn:microsoft.com/office/officeart/2005/8/layout/lProcess2"/>
    <dgm:cxn modelId="{EEC27073-29DF-4D22-8E28-B04146D1414D}" type="presParOf" srcId="{A49EA80E-790A-42A3-B3E1-D3D5650AC85F}" destId="{A67BEA2A-F9B7-43C5-B5F5-FD22309B19B3}" srcOrd="0" destOrd="0" presId="urn:microsoft.com/office/officeart/2005/8/layout/lProcess2"/>
    <dgm:cxn modelId="{EABFBFD0-2E0C-4D70-844D-703A900D2D7F}" type="presParOf" srcId="{A67BEA2A-F9B7-43C5-B5F5-FD22309B19B3}" destId="{FC14335C-41B4-4E92-B7E1-D4AB430D3421}" srcOrd="0" destOrd="0" presId="urn:microsoft.com/office/officeart/2005/8/layout/lProcess2"/>
    <dgm:cxn modelId="{C5CC4C91-DA6C-45BD-848F-CA7930E46952}" type="presParOf" srcId="{A67BEA2A-F9B7-43C5-B5F5-FD22309B19B3}" destId="{F4CBB017-CC05-43FD-BE7D-7F5421DF7378}" srcOrd="1" destOrd="0" presId="urn:microsoft.com/office/officeart/2005/8/layout/lProcess2"/>
    <dgm:cxn modelId="{12F07966-D0C1-4426-9426-61E1D0F5C6CC}" type="presParOf" srcId="{A67BEA2A-F9B7-43C5-B5F5-FD22309B19B3}" destId="{F42A1122-313C-453A-B9D0-F7DEC04CC4AB}" srcOrd="2" destOrd="0" presId="urn:microsoft.com/office/officeart/2005/8/layout/lProcess2"/>
    <dgm:cxn modelId="{28E30729-632B-45B3-944E-F6AE12F2D8D8}" type="presParOf" srcId="{AF7BE124-A58D-411B-A942-7398DF0F7A58}" destId="{4CF88D64-520F-465E-A70A-9ACB4CA1C203}" srcOrd="1" destOrd="0" presId="urn:microsoft.com/office/officeart/2005/8/layout/lProcess2"/>
    <dgm:cxn modelId="{70F39F49-E380-4360-9269-AF89216AC4DB}" type="presParOf" srcId="{AF7BE124-A58D-411B-A942-7398DF0F7A58}" destId="{21DC0A85-5B85-4920-B066-24BCDA8ACD30}" srcOrd="2" destOrd="0" presId="urn:microsoft.com/office/officeart/2005/8/layout/lProcess2"/>
    <dgm:cxn modelId="{994D34AD-F62D-4EEF-A1E4-4CCA0F68B120}" type="presParOf" srcId="{21DC0A85-5B85-4920-B066-24BCDA8ACD30}" destId="{4AB8AF32-DD00-48FE-A1A6-FF34FE565D94}" srcOrd="0" destOrd="0" presId="urn:microsoft.com/office/officeart/2005/8/layout/lProcess2"/>
    <dgm:cxn modelId="{369528BF-7742-4B89-924C-A56C3C7C7763}" type="presParOf" srcId="{21DC0A85-5B85-4920-B066-24BCDA8ACD30}" destId="{1A995AC4-76C7-44E9-93E6-8AB58E5907AA}" srcOrd="1" destOrd="0" presId="urn:microsoft.com/office/officeart/2005/8/layout/lProcess2"/>
    <dgm:cxn modelId="{C340DEE5-6E37-4C4A-A900-B997874A768E}" type="presParOf" srcId="{21DC0A85-5B85-4920-B066-24BCDA8ACD30}" destId="{466725BF-A9DF-4705-ACE6-2D0AC6876948}" srcOrd="2" destOrd="0" presId="urn:microsoft.com/office/officeart/2005/8/layout/lProcess2"/>
    <dgm:cxn modelId="{E085F196-B367-49D8-88BD-1872A6D485F3}" type="presParOf" srcId="{466725BF-A9DF-4705-ACE6-2D0AC6876948}" destId="{8E730243-BC15-4435-8A0F-C318B41D3D0E}" srcOrd="0" destOrd="0" presId="urn:microsoft.com/office/officeart/2005/8/layout/lProcess2"/>
    <dgm:cxn modelId="{F153ADCA-7148-40F3-A053-FFB28F7B1919}" type="presParOf" srcId="{8E730243-BC15-4435-8A0F-C318B41D3D0E}" destId="{A6B94758-B617-4DD1-98EE-5E39FF513624}" srcOrd="0" destOrd="0" presId="urn:microsoft.com/office/officeart/2005/8/layout/lProcess2"/>
    <dgm:cxn modelId="{078553A3-9D98-453E-9A1C-EDE1671CA86C}" type="presParOf" srcId="{8E730243-BC15-4435-8A0F-C318B41D3D0E}" destId="{AD22B69B-FE2B-4C44-97C4-F1BCF5A5E45A}" srcOrd="1" destOrd="0" presId="urn:microsoft.com/office/officeart/2005/8/layout/lProcess2"/>
    <dgm:cxn modelId="{831871C3-5DC3-4D5F-985A-CA13F3CA5F9D}" type="presParOf" srcId="{8E730243-BC15-4435-8A0F-C318B41D3D0E}" destId="{856C4BA4-EE87-4CD0-8B4E-D50D04589E3C}" srcOrd="2" destOrd="0" presId="urn:microsoft.com/office/officeart/2005/8/layout/lProcess2"/>
    <dgm:cxn modelId="{E1A489AC-18B5-476F-B909-9324EAD395D1}" type="presParOf" srcId="{AF7BE124-A58D-411B-A942-7398DF0F7A58}" destId="{BC4D8429-81B0-4F4F-BEAF-0F2A6BE4EE83}" srcOrd="3" destOrd="0" presId="urn:microsoft.com/office/officeart/2005/8/layout/lProcess2"/>
    <dgm:cxn modelId="{ECDDA1B3-B6BD-45DF-BEB6-41C9891FF238}" type="presParOf" srcId="{AF7BE124-A58D-411B-A942-7398DF0F7A58}" destId="{AB727287-A5E5-4791-80AC-D31430B99CE4}" srcOrd="4" destOrd="0" presId="urn:microsoft.com/office/officeart/2005/8/layout/lProcess2"/>
    <dgm:cxn modelId="{FB4B13C2-AA53-4F79-BF90-41841A258447}" type="presParOf" srcId="{AB727287-A5E5-4791-80AC-D31430B99CE4}" destId="{65150586-A657-4249-9DC3-3502A65974D5}" srcOrd="0" destOrd="0" presId="urn:microsoft.com/office/officeart/2005/8/layout/lProcess2"/>
    <dgm:cxn modelId="{15E27AB7-8090-4B0A-AAF0-6B2ECCDDD013}" type="presParOf" srcId="{AB727287-A5E5-4791-80AC-D31430B99CE4}" destId="{90809A9F-9B6B-4A89-A3F0-92D7841E04BE}" srcOrd="1" destOrd="0" presId="urn:microsoft.com/office/officeart/2005/8/layout/lProcess2"/>
    <dgm:cxn modelId="{C268C4EC-1F1A-41F0-B97A-77E2B2E16DD0}" type="presParOf" srcId="{AB727287-A5E5-4791-80AC-D31430B99CE4}" destId="{E9426BAC-8567-4F56-868D-F4BE0EE46BE8}" srcOrd="2" destOrd="0" presId="urn:microsoft.com/office/officeart/2005/8/layout/lProcess2"/>
    <dgm:cxn modelId="{BD3B3A02-7C3F-48A3-856A-7B1A759A90B0}" type="presParOf" srcId="{E9426BAC-8567-4F56-868D-F4BE0EE46BE8}" destId="{1F095C5C-D6B6-4773-B444-498AA8C7813E}" srcOrd="0" destOrd="0" presId="urn:microsoft.com/office/officeart/2005/8/layout/lProcess2"/>
    <dgm:cxn modelId="{044D4202-1683-4333-BF7A-FA65C081B84F}" type="presParOf" srcId="{1F095C5C-D6B6-4773-B444-498AA8C7813E}" destId="{59F9EF56-2A63-4C92-9355-C35D909AA4FD}" srcOrd="0" destOrd="0" presId="urn:microsoft.com/office/officeart/2005/8/layout/lProcess2"/>
    <dgm:cxn modelId="{AA1DB9D1-73FB-45C7-B7F6-8A9ACBB9269F}" type="presParOf" srcId="{1F095C5C-D6B6-4773-B444-498AA8C7813E}" destId="{1F6698B0-3449-44DA-8195-B9D5A79E085C}" srcOrd="1" destOrd="0" presId="urn:microsoft.com/office/officeart/2005/8/layout/lProcess2"/>
    <dgm:cxn modelId="{BAE944AF-CE31-4EF3-B023-E66F7A2D436C}" type="presParOf" srcId="{1F095C5C-D6B6-4773-B444-498AA8C7813E}" destId="{05ACAA26-3E60-4901-B410-08CB9E10A94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46BA3-FD4F-4BF7-84DD-FE7391AE7895}">
      <dsp:nvSpPr>
        <dsp:cNvPr id="0" name=""/>
        <dsp:cNvSpPr/>
      </dsp:nvSpPr>
      <dsp:spPr>
        <a:xfrm>
          <a:off x="299729" y="1721"/>
          <a:ext cx="2600851" cy="15605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GB" sz="2900" kern="1200" dirty="0">
              <a:latin typeface="Calibri"/>
            </a:rPr>
            <a:t> </a:t>
          </a:r>
          <a:r>
            <a:rPr lang="en-GB" sz="2900" kern="1200" dirty="0">
              <a:latin typeface="Arial"/>
              <a:cs typeface="Arial"/>
            </a:rPr>
            <a:t>Students' uneven representation</a:t>
          </a:r>
        </a:p>
      </dsp:txBody>
      <dsp:txXfrm>
        <a:off x="299729" y="1721"/>
        <a:ext cx="2600851" cy="1560510"/>
      </dsp:txXfrm>
    </dsp:sp>
    <dsp:sp modelId="{7E2851BA-485D-4DB5-9E6B-EA63E0001D5A}">
      <dsp:nvSpPr>
        <dsp:cNvPr id="0" name=""/>
        <dsp:cNvSpPr/>
      </dsp:nvSpPr>
      <dsp:spPr>
        <a:xfrm>
          <a:off x="3160665" y="1721"/>
          <a:ext cx="2600851" cy="15605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GB" sz="2900" kern="1200" dirty="0">
              <a:latin typeface="Arial"/>
              <a:cs typeface="Arial"/>
            </a:rPr>
            <a:t>Lack of print and e-book granular data</a:t>
          </a:r>
        </a:p>
      </dsp:txBody>
      <dsp:txXfrm>
        <a:off x="3160665" y="1721"/>
        <a:ext cx="2600851" cy="1560510"/>
      </dsp:txXfrm>
    </dsp:sp>
    <dsp:sp modelId="{F330FCB7-F5A6-485B-8147-DFEEA61EB2F5}">
      <dsp:nvSpPr>
        <dsp:cNvPr id="0" name=""/>
        <dsp:cNvSpPr/>
      </dsp:nvSpPr>
      <dsp:spPr>
        <a:xfrm>
          <a:off x="6021602" y="1721"/>
          <a:ext cx="2600851" cy="15605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GB" sz="2900" kern="1200" dirty="0">
              <a:latin typeface="Arial"/>
              <a:cs typeface="Arial"/>
            </a:rPr>
            <a:t>Selection bias of academics</a:t>
          </a:r>
        </a:p>
      </dsp:txBody>
      <dsp:txXfrm>
        <a:off x="6021602" y="1721"/>
        <a:ext cx="2600851" cy="1560510"/>
      </dsp:txXfrm>
    </dsp:sp>
    <dsp:sp modelId="{E4C24B3B-71B0-49D5-9EE2-3CD5332F0B1E}">
      <dsp:nvSpPr>
        <dsp:cNvPr id="0" name=""/>
        <dsp:cNvSpPr/>
      </dsp:nvSpPr>
      <dsp:spPr>
        <a:xfrm>
          <a:off x="3160665" y="1822317"/>
          <a:ext cx="2600851" cy="15605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GB" sz="2900" kern="1200" dirty="0">
              <a:latin typeface="Arial"/>
              <a:cs typeface="Arial"/>
            </a:rPr>
            <a:t>Limited College-level analysis</a:t>
          </a:r>
        </a:p>
      </dsp:txBody>
      <dsp:txXfrm>
        <a:off x="3160665" y="1822317"/>
        <a:ext cx="2600851" cy="1560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0A6B-B309-4C90-9354-702D4D83C23F}">
      <dsp:nvSpPr>
        <dsp:cNvPr id="0" name=""/>
        <dsp:cNvSpPr/>
      </dsp:nvSpPr>
      <dsp:spPr>
        <a:xfrm>
          <a:off x="1046" y="0"/>
          <a:ext cx="2720763" cy="349307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Students</a:t>
          </a:r>
        </a:p>
      </dsp:txBody>
      <dsp:txXfrm>
        <a:off x="1046" y="0"/>
        <a:ext cx="2720763" cy="1047923"/>
      </dsp:txXfrm>
    </dsp:sp>
    <dsp:sp modelId="{FC14335C-41B4-4E92-B7E1-D4AB430D3421}">
      <dsp:nvSpPr>
        <dsp:cNvPr id="0" name=""/>
        <dsp:cNvSpPr/>
      </dsp:nvSpPr>
      <dsp:spPr>
        <a:xfrm>
          <a:off x="288489" y="1007785"/>
          <a:ext cx="2176610" cy="10532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Purchasing own copies</a:t>
          </a:r>
        </a:p>
      </dsp:txBody>
      <dsp:txXfrm>
        <a:off x="319336" y="1038632"/>
        <a:ext cx="2114916" cy="991517"/>
      </dsp:txXfrm>
    </dsp:sp>
    <dsp:sp modelId="{F42A1122-313C-453A-B9D0-F7DEC04CC4AB}">
      <dsp:nvSpPr>
        <dsp:cNvPr id="0" name=""/>
        <dsp:cNvSpPr/>
      </dsp:nvSpPr>
      <dsp:spPr>
        <a:xfrm>
          <a:off x="273122" y="2264190"/>
          <a:ext cx="2176610" cy="10532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External resources: critical evaluation skills and copyright issues</a:t>
          </a:r>
        </a:p>
      </dsp:txBody>
      <dsp:txXfrm>
        <a:off x="303969" y="2295037"/>
        <a:ext cx="2114916" cy="991517"/>
      </dsp:txXfrm>
    </dsp:sp>
    <dsp:sp modelId="{4AB8AF32-DD00-48FE-A1A6-FF34FE565D94}">
      <dsp:nvSpPr>
        <dsp:cNvPr id="0" name=""/>
        <dsp:cNvSpPr/>
      </dsp:nvSpPr>
      <dsp:spPr>
        <a:xfrm>
          <a:off x="2925867" y="0"/>
          <a:ext cx="2720763" cy="349307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GB" sz="4100" kern="1200" dirty="0">
              <a:latin typeface="Calibri"/>
            </a:rPr>
            <a:t> </a:t>
          </a:r>
          <a:r>
            <a:rPr lang="en-GB" sz="2800" kern="1200" dirty="0">
              <a:latin typeface="Arial" panose="020B0604020202020204" pitchFamily="34" charset="0"/>
              <a:cs typeface="Arial" panose="020B0604020202020204" pitchFamily="34" charset="0"/>
            </a:rPr>
            <a:t>Academics</a:t>
          </a:r>
        </a:p>
      </dsp:txBody>
      <dsp:txXfrm>
        <a:off x="2925867" y="0"/>
        <a:ext cx="2720763" cy="1047923"/>
      </dsp:txXfrm>
    </dsp:sp>
    <dsp:sp modelId="{A6B94758-B617-4DD1-98EE-5E39FF513624}">
      <dsp:nvSpPr>
        <dsp:cNvPr id="0" name=""/>
        <dsp:cNvSpPr/>
      </dsp:nvSpPr>
      <dsp:spPr>
        <a:xfrm>
          <a:off x="3197943" y="1007785"/>
          <a:ext cx="2176610" cy="10532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Use of reading lists</a:t>
          </a:r>
        </a:p>
      </dsp:txBody>
      <dsp:txXfrm>
        <a:off x="3228790" y="1038632"/>
        <a:ext cx="2114916" cy="991517"/>
      </dsp:txXfrm>
    </dsp:sp>
    <dsp:sp modelId="{856C4BA4-EE87-4CD0-8B4E-D50D04589E3C}">
      <dsp:nvSpPr>
        <dsp:cNvPr id="0" name=""/>
        <dsp:cNvSpPr/>
      </dsp:nvSpPr>
      <dsp:spPr>
        <a:xfrm>
          <a:off x="3197943" y="2264190"/>
          <a:ext cx="2176610" cy="10532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Multimedia: copyright considerations</a:t>
          </a:r>
        </a:p>
      </dsp:txBody>
      <dsp:txXfrm>
        <a:off x="3228790" y="2295037"/>
        <a:ext cx="2114916" cy="991517"/>
      </dsp:txXfrm>
    </dsp:sp>
    <dsp:sp modelId="{65150586-A657-4249-9DC3-3502A65974D5}">
      <dsp:nvSpPr>
        <dsp:cNvPr id="0" name=""/>
        <dsp:cNvSpPr/>
      </dsp:nvSpPr>
      <dsp:spPr>
        <a:xfrm>
          <a:off x="5850688" y="0"/>
          <a:ext cx="2720763" cy="349307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Resources</a:t>
          </a:r>
        </a:p>
      </dsp:txBody>
      <dsp:txXfrm>
        <a:off x="5850688" y="0"/>
        <a:ext cx="2720763" cy="1047923"/>
      </dsp:txXfrm>
    </dsp:sp>
    <dsp:sp modelId="{59F9EF56-2A63-4C92-9355-C35D909AA4FD}">
      <dsp:nvSpPr>
        <dsp:cNvPr id="0" name=""/>
        <dsp:cNvSpPr/>
      </dsp:nvSpPr>
      <dsp:spPr>
        <a:xfrm>
          <a:off x="6148796" y="1007785"/>
          <a:ext cx="2176610" cy="10532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Providing resources beyond e-books</a:t>
          </a:r>
        </a:p>
      </dsp:txBody>
      <dsp:txXfrm>
        <a:off x="6179643" y="1038632"/>
        <a:ext cx="2114916" cy="991517"/>
      </dsp:txXfrm>
    </dsp:sp>
    <dsp:sp modelId="{05ACAA26-3E60-4901-B410-08CB9E10A946}">
      <dsp:nvSpPr>
        <dsp:cNvPr id="0" name=""/>
        <dsp:cNvSpPr/>
      </dsp:nvSpPr>
      <dsp:spPr>
        <a:xfrm>
          <a:off x="6122764" y="2264190"/>
          <a:ext cx="2176610" cy="10532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Maintaining strong e-book provision</a:t>
          </a:r>
        </a:p>
      </dsp:txBody>
      <dsp:txXfrm>
        <a:off x="6153611" y="2295037"/>
        <a:ext cx="2114916" cy="9915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BD283-C108-44DC-A3B7-F05D19556595}" type="datetimeFigureOut">
              <a:rPr lang="en-GB" smtClean="0"/>
              <a:t>18/08/2022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43FF5-5638-42A7-9C8D-58F48CBE9C4D}" type="slidenum">
              <a:rPr lang="en-GB" smtClean="0"/>
              <a:t>‹#›</a:t>
            </a:fld>
            <a:endParaRPr lang="en-GB"/>
          </a:p>
        </p:txBody>
      </p:sp>
    </p:spTree>
    <p:extLst>
      <p:ext uri="{BB962C8B-B14F-4D97-AF65-F5344CB8AC3E}">
        <p14:creationId xmlns:p14="http://schemas.microsoft.com/office/powerpoint/2010/main" val="72684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B43FF5-5638-42A7-9C8D-58F48CBE9C4D}" type="slidenum">
              <a:rPr lang="en-GB" smtClean="0"/>
              <a:t>1</a:t>
            </a:fld>
            <a:endParaRPr lang="en-GB"/>
          </a:p>
        </p:txBody>
      </p:sp>
    </p:spTree>
    <p:extLst>
      <p:ext uri="{BB962C8B-B14F-4D97-AF65-F5344CB8AC3E}">
        <p14:creationId xmlns:p14="http://schemas.microsoft.com/office/powerpoint/2010/main" val="141811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B43FF5-5638-42A7-9C8D-58F48CBE9C4D}" type="slidenum">
              <a:rPr lang="en-GB" smtClean="0"/>
              <a:t>7</a:t>
            </a:fld>
            <a:endParaRPr lang="en-GB"/>
          </a:p>
        </p:txBody>
      </p:sp>
    </p:spTree>
    <p:extLst>
      <p:ext uri="{BB962C8B-B14F-4D97-AF65-F5344CB8AC3E}">
        <p14:creationId xmlns:p14="http://schemas.microsoft.com/office/powerpoint/2010/main" val="127227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B43FF5-5638-42A7-9C8D-58F48CBE9C4D}" type="slidenum">
              <a:rPr lang="en-GB" smtClean="0"/>
              <a:t>10</a:t>
            </a:fld>
            <a:endParaRPr lang="en-GB"/>
          </a:p>
        </p:txBody>
      </p:sp>
    </p:spTree>
    <p:extLst>
      <p:ext uri="{BB962C8B-B14F-4D97-AF65-F5344CB8AC3E}">
        <p14:creationId xmlns:p14="http://schemas.microsoft.com/office/powerpoint/2010/main" val="1880831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4"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2"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145373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386318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81567" y="206375"/>
            <a:ext cx="8229600" cy="610054"/>
          </a:xfrm>
          <a:prstGeom prst="rect">
            <a:avLst/>
          </a:prstGeom>
        </p:spPr>
        <p:txBody>
          <a:bodyPr vert="horz"/>
          <a:lstStyle>
            <a:lvl1pPr algn="l">
              <a:defRPr sz="2800">
                <a:solidFill>
                  <a:srgbClr val="FFFFFF"/>
                </a:solidFill>
                <a:latin typeface="Arial"/>
                <a:cs typeface="Arial"/>
              </a:defRPr>
            </a:lvl1pPr>
          </a:lstStyle>
          <a:p>
            <a:r>
              <a:rPr lang="en-GB" dirty="0"/>
              <a:t>Title</a:t>
            </a:r>
            <a:endParaRPr lang="en-US" dirty="0"/>
          </a:p>
        </p:txBody>
      </p:sp>
      <p:sp>
        <p:nvSpPr>
          <p:cNvPr id="4" name="Content Placeholder 10"/>
          <p:cNvSpPr>
            <a:spLocks noGrp="1"/>
          </p:cNvSpPr>
          <p:nvPr>
            <p:ph sz="quarter" idx="10" hasCustomPrompt="1"/>
          </p:nvPr>
        </p:nvSpPr>
        <p:spPr>
          <a:xfrm>
            <a:off x="381567" y="1132125"/>
            <a:ext cx="8401928" cy="3384957"/>
          </a:xfrm>
          <a:prstGeom prst="rect">
            <a:avLst/>
          </a:prstGeom>
        </p:spPr>
        <p:txBody>
          <a:bodyPr vert="horz"/>
          <a:lstStyle>
            <a:lvl1pPr marL="180000" marR="0" indent="-180000" algn="l" defTabSz="457200" rtl="0" eaLnBrk="1" fontAlgn="auto" latinLnBrk="0" hangingPunct="1">
              <a:lnSpc>
                <a:spcPct val="100000"/>
              </a:lnSpc>
              <a:spcBef>
                <a:spcPts val="0"/>
              </a:spcBef>
              <a:spcAft>
                <a:spcPts val="1200"/>
              </a:spcAft>
              <a:buClr>
                <a:srgbClr val="83008F"/>
              </a:buClr>
              <a:buSzTx/>
              <a:buFont typeface="Arial"/>
              <a:buChar char="•"/>
              <a:tabLst/>
              <a:defRPr sz="1400" baseline="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en-GB" dirty="0"/>
              <a:t>text</a:t>
            </a:r>
          </a:p>
          <a:p>
            <a:pPr lvl="0"/>
            <a:r>
              <a:rPr lang="en-GB" dirty="0"/>
              <a:t>text</a:t>
            </a:r>
          </a:p>
          <a:p>
            <a:pPr lvl="0"/>
            <a:r>
              <a:rPr lang="en-GB" dirty="0"/>
              <a:t>text</a:t>
            </a:r>
          </a:p>
        </p:txBody>
      </p:sp>
      <p:sp>
        <p:nvSpPr>
          <p:cNvPr id="5" name="TextBox 4">
            <a:extLst>
              <a:ext uri="{FF2B5EF4-FFF2-40B4-BE49-F238E27FC236}">
                <a16:creationId xmlns:a16="http://schemas.microsoft.com/office/drawing/2014/main" id="{75ABCBC7-9F1B-F34E-B6BA-A0099FCC6695}"/>
              </a:ext>
            </a:extLst>
          </p:cNvPr>
          <p:cNvSpPr txBox="1"/>
          <p:nvPr userDrawn="1"/>
        </p:nvSpPr>
        <p:spPr>
          <a:xfrm>
            <a:off x="8365215" y="4809531"/>
            <a:ext cx="739875" cy="276999"/>
          </a:xfrm>
          <a:prstGeom prst="rect">
            <a:avLst/>
          </a:prstGeom>
          <a:noFill/>
        </p:spPr>
        <p:txBody>
          <a:bodyPr wrap="square" rtlCol="0">
            <a:spAutoFit/>
          </a:bodyPr>
          <a:lstStyle/>
          <a:p>
            <a:pPr algn="r"/>
            <a:fld id="{3FB5099B-FE44-5A42-BA56-6696CD855C2E}" type="slidenum">
              <a:rPr lang="en-US" sz="1200" smtClean="0">
                <a:latin typeface="Arial" panose="020B0604020202020204" pitchFamily="34" charset="0"/>
                <a:cs typeface="Arial" panose="020B0604020202020204" pitchFamily="34" charset="0"/>
              </a:rPr>
              <a:pPr algn="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38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ide 2">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381567" y="913575"/>
            <a:ext cx="8401928" cy="0"/>
          </a:xfrm>
          <a:prstGeom prst="line">
            <a:avLst/>
          </a:prstGeom>
          <a:ln>
            <a:solidFill>
              <a:srgbClr val="83008F"/>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10"/>
          <p:cNvSpPr>
            <a:spLocks noGrp="1"/>
          </p:cNvSpPr>
          <p:nvPr>
            <p:ph sz="quarter" idx="10" hasCustomPrompt="1"/>
          </p:nvPr>
        </p:nvSpPr>
        <p:spPr>
          <a:xfrm>
            <a:off x="381567" y="1132125"/>
            <a:ext cx="8401928" cy="3384957"/>
          </a:xfrm>
          <a:prstGeom prst="rect">
            <a:avLst/>
          </a:prstGeom>
        </p:spPr>
        <p:txBody>
          <a:bodyPr vert="horz"/>
          <a:lstStyle>
            <a:lvl1pPr marL="180000" marR="0" indent="-180000" algn="l" defTabSz="457200" rtl="0" eaLnBrk="1" fontAlgn="auto" latinLnBrk="0" hangingPunct="1">
              <a:lnSpc>
                <a:spcPct val="100000"/>
              </a:lnSpc>
              <a:spcBef>
                <a:spcPts val="0"/>
              </a:spcBef>
              <a:spcAft>
                <a:spcPts val="1200"/>
              </a:spcAft>
              <a:buClr>
                <a:srgbClr val="A626AA"/>
              </a:buClr>
              <a:buSzTx/>
              <a:buFont typeface="Arial"/>
              <a:buChar char="•"/>
              <a:tabLst/>
              <a:defRPr sz="1400" baseline="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en-GB" dirty="0"/>
              <a:t>text</a:t>
            </a:r>
          </a:p>
          <a:p>
            <a:pPr lvl="0"/>
            <a:r>
              <a:rPr lang="en-GB" dirty="0"/>
              <a:t>text</a:t>
            </a:r>
          </a:p>
          <a:p>
            <a:pPr lvl="0"/>
            <a:r>
              <a:rPr lang="en-GB" dirty="0"/>
              <a:t>text</a:t>
            </a:r>
          </a:p>
        </p:txBody>
      </p:sp>
      <p:sp>
        <p:nvSpPr>
          <p:cNvPr id="5" name="Title 2"/>
          <p:cNvSpPr>
            <a:spLocks noGrp="1"/>
          </p:cNvSpPr>
          <p:nvPr>
            <p:ph type="title" hasCustomPrompt="1"/>
          </p:nvPr>
        </p:nvSpPr>
        <p:spPr>
          <a:xfrm>
            <a:off x="381567" y="206375"/>
            <a:ext cx="8229600" cy="610054"/>
          </a:xfrm>
          <a:prstGeom prst="rect">
            <a:avLst/>
          </a:prstGeom>
        </p:spPr>
        <p:txBody>
          <a:bodyPr vert="horz"/>
          <a:lstStyle>
            <a:lvl1pPr algn="l">
              <a:defRPr sz="2800">
                <a:solidFill>
                  <a:srgbClr val="83008F"/>
                </a:solidFill>
                <a:latin typeface="Arial"/>
                <a:cs typeface="Arial"/>
              </a:defRPr>
            </a:lvl1pPr>
          </a:lstStyle>
          <a:p>
            <a:r>
              <a:rPr lang="en-GB" dirty="0"/>
              <a:t>Title</a:t>
            </a:r>
            <a:endParaRPr lang="en-US" dirty="0"/>
          </a:p>
        </p:txBody>
      </p:sp>
      <p:sp>
        <p:nvSpPr>
          <p:cNvPr id="6" name="TextBox 5">
            <a:extLst>
              <a:ext uri="{FF2B5EF4-FFF2-40B4-BE49-F238E27FC236}">
                <a16:creationId xmlns:a16="http://schemas.microsoft.com/office/drawing/2014/main" id="{4B7359AA-A038-1245-9D52-20676F747896}"/>
              </a:ext>
            </a:extLst>
          </p:cNvPr>
          <p:cNvSpPr txBox="1"/>
          <p:nvPr userDrawn="1"/>
        </p:nvSpPr>
        <p:spPr>
          <a:xfrm>
            <a:off x="7954510" y="4696886"/>
            <a:ext cx="739875" cy="276999"/>
          </a:xfrm>
          <a:prstGeom prst="rect">
            <a:avLst/>
          </a:prstGeom>
          <a:noFill/>
        </p:spPr>
        <p:txBody>
          <a:bodyPr wrap="square" rtlCol="0">
            <a:spAutoFit/>
          </a:bodyPr>
          <a:lstStyle/>
          <a:p>
            <a:pPr algn="r"/>
            <a:fld id="{3FB5099B-FE44-5A42-BA56-6696CD855C2E}" type="slidenum">
              <a:rPr lang="en-US" sz="1200" smtClean="0">
                <a:solidFill>
                  <a:schemeClr val="bg1"/>
                </a:solidFill>
                <a:latin typeface="Arial" panose="020B0604020202020204" pitchFamily="34" charset="0"/>
                <a:cs typeface="Arial" panose="020B0604020202020204" pitchFamily="34" charset="0"/>
              </a:rPr>
              <a:pPr algn="r"/>
              <a:t>‹#›</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1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6"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
        <p:nvSpPr>
          <p:cNvPr id="4" name="TextBox 3">
            <a:extLst>
              <a:ext uri="{FF2B5EF4-FFF2-40B4-BE49-F238E27FC236}">
                <a16:creationId xmlns:a16="http://schemas.microsoft.com/office/drawing/2014/main" id="{25B6AAB9-2C5C-8B45-A70A-DD024F629804}"/>
              </a:ext>
            </a:extLst>
          </p:cNvPr>
          <p:cNvSpPr txBox="1"/>
          <p:nvPr userDrawn="1"/>
        </p:nvSpPr>
        <p:spPr>
          <a:xfrm>
            <a:off x="8365215" y="4809531"/>
            <a:ext cx="739875" cy="276999"/>
          </a:xfrm>
          <a:prstGeom prst="rect">
            <a:avLst/>
          </a:prstGeom>
          <a:noFill/>
        </p:spPr>
        <p:txBody>
          <a:bodyPr wrap="square" rtlCol="0">
            <a:spAutoFit/>
          </a:bodyPr>
          <a:lstStyle/>
          <a:p>
            <a:pPr algn="r"/>
            <a:fld id="{3FB5099B-FE44-5A42-BA56-6696CD855C2E}" type="slidenum">
              <a:rPr lang="en-US" sz="1200" smtClean="0">
                <a:solidFill>
                  <a:schemeClr val="bg1"/>
                </a:solidFill>
                <a:latin typeface="Arial" panose="020B0604020202020204" pitchFamily="34" charset="0"/>
                <a:cs typeface="Arial" panose="020B0604020202020204" pitchFamily="34" charset="0"/>
              </a:rPr>
              <a:pPr algn="r"/>
              <a:t>‹#›</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65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260918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313271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209966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168050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142707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382459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139872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p:cNvSpPr>
            <a:spLocks noGrp="1"/>
          </p:cNvSpPr>
          <p:nvPr>
            <p:ph type="body" sz="quarter" idx="12" hasCustomPrompt="1"/>
          </p:nvPr>
        </p:nvSpPr>
        <p:spPr>
          <a:xfrm>
            <a:off x="415241" y="2593508"/>
            <a:ext cx="4101627" cy="602218"/>
          </a:xfrm>
          <a:prstGeom prst="rect">
            <a:avLst/>
          </a:prstGeom>
        </p:spPr>
        <p:txBody>
          <a:bodyPr vert="horz"/>
          <a:lstStyle>
            <a:lvl1pPr marL="0" indent="0">
              <a:buNone/>
              <a:defRPr sz="1600">
                <a:solidFill>
                  <a:srgbClr val="FFFFFF"/>
                </a:solidFill>
                <a:latin typeface="Arial"/>
                <a:cs typeface="Arial"/>
              </a:defRPr>
            </a:lvl1pPr>
          </a:lstStyle>
          <a:p>
            <a:pPr lvl="0"/>
            <a:r>
              <a:rPr lang="en-GB" dirty="0"/>
              <a:t>Subhead</a:t>
            </a:r>
          </a:p>
        </p:txBody>
      </p:sp>
      <p:sp>
        <p:nvSpPr>
          <p:cNvPr id="5" name="Title 1"/>
          <p:cNvSpPr>
            <a:spLocks noGrp="1"/>
          </p:cNvSpPr>
          <p:nvPr>
            <p:ph type="title" hasCustomPrompt="1"/>
          </p:nvPr>
        </p:nvSpPr>
        <p:spPr>
          <a:xfrm>
            <a:off x="415241" y="1983884"/>
            <a:ext cx="4101627" cy="609624"/>
          </a:xfrm>
          <a:prstGeom prst="rect">
            <a:avLst/>
          </a:prstGeom>
        </p:spPr>
        <p:txBody>
          <a:bodyPr vert="horz"/>
          <a:lstStyle>
            <a:lvl1pPr algn="l">
              <a:defRPr sz="3200">
                <a:solidFill>
                  <a:schemeClr val="bg1"/>
                </a:solidFill>
                <a:latin typeface="Arial"/>
                <a:cs typeface="Arial"/>
              </a:defRPr>
            </a:lvl1pPr>
          </a:lstStyle>
          <a:p>
            <a:r>
              <a:rPr lang="en-GB" dirty="0"/>
              <a:t>Title</a:t>
            </a:r>
            <a:endParaRPr lang="en-US" dirty="0"/>
          </a:p>
        </p:txBody>
      </p:sp>
    </p:spTree>
    <p:extLst>
      <p:ext uri="{BB962C8B-B14F-4D97-AF65-F5344CB8AC3E}">
        <p14:creationId xmlns:p14="http://schemas.microsoft.com/office/powerpoint/2010/main" val="18692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0" r:id="rId2"/>
    <p:sldLayoutId id="2147493473" r:id="rId3"/>
    <p:sldLayoutId id="2147493462" r:id="rId4"/>
    <p:sldLayoutId id="2147493463" r:id="rId5"/>
    <p:sldLayoutId id="2147493465" r:id="rId6"/>
    <p:sldLayoutId id="2147493467" r:id="rId7"/>
    <p:sldLayoutId id="2147493468" r:id="rId8"/>
    <p:sldLayoutId id="2147493470" r:id="rId9"/>
    <p:sldLayoutId id="2147493471" r:id="rId10"/>
    <p:sldLayoutId id="2147493472" r:id="rId11"/>
    <p:sldLayoutId id="2147493457" r:id="rId12"/>
    <p:sldLayoutId id="2147493459" r:id="rId13"/>
    <p:sldLayoutId id="214749345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0FFAE9-FEC1-40D9-A475-3FC4A858B9ED}"/>
              </a:ext>
            </a:extLst>
          </p:cNvPr>
          <p:cNvSpPr>
            <a:spLocks noGrp="1"/>
          </p:cNvSpPr>
          <p:nvPr>
            <p:ph type="body" sz="quarter" idx="12"/>
          </p:nvPr>
        </p:nvSpPr>
        <p:spPr/>
        <p:txBody>
          <a:bodyPr vert="horz" lIns="91440" tIns="45720" rIns="91440" bIns="45720" anchor="t"/>
          <a:lstStyle/>
          <a:p>
            <a:r>
              <a:rPr lang="en-US" dirty="0"/>
              <a:t>A review of students' use of textbooks pre and post Covid-19 pandemic</a:t>
            </a:r>
          </a:p>
          <a:p>
            <a:endParaRPr lang="en-GB" dirty="0"/>
          </a:p>
        </p:txBody>
      </p:sp>
      <p:sp>
        <p:nvSpPr>
          <p:cNvPr id="3" name="Title 2">
            <a:extLst>
              <a:ext uri="{FF2B5EF4-FFF2-40B4-BE49-F238E27FC236}">
                <a16:creationId xmlns:a16="http://schemas.microsoft.com/office/drawing/2014/main" id="{02A3A633-9072-4BF9-9A4E-A1FA15B4D176}"/>
              </a:ext>
            </a:extLst>
          </p:cNvPr>
          <p:cNvSpPr>
            <a:spLocks noGrp="1"/>
          </p:cNvSpPr>
          <p:nvPr>
            <p:ph type="title"/>
          </p:nvPr>
        </p:nvSpPr>
        <p:spPr/>
        <p:txBody>
          <a:bodyPr/>
          <a:lstStyle/>
          <a:p>
            <a:r>
              <a:rPr lang="en-US" dirty="0"/>
              <a:t>Textbook Project</a:t>
            </a:r>
            <a:endParaRPr lang="en-GB" dirty="0"/>
          </a:p>
        </p:txBody>
      </p:sp>
      <p:sp>
        <p:nvSpPr>
          <p:cNvPr id="5" name="Text Placeholder 1">
            <a:extLst>
              <a:ext uri="{FF2B5EF4-FFF2-40B4-BE49-F238E27FC236}">
                <a16:creationId xmlns:a16="http://schemas.microsoft.com/office/drawing/2014/main" id="{887B3F4B-9CBA-FBF8-D199-1D7267DE8267}"/>
              </a:ext>
            </a:extLst>
          </p:cNvPr>
          <p:cNvSpPr txBox="1">
            <a:spLocks/>
          </p:cNvSpPr>
          <p:nvPr/>
        </p:nvSpPr>
        <p:spPr>
          <a:xfrm>
            <a:off x="420436" y="3845613"/>
            <a:ext cx="4101627" cy="602218"/>
          </a:xfrm>
          <a:prstGeom prst="rect">
            <a:avLst/>
          </a:prstGeom>
        </p:spPr>
        <p:txBody>
          <a:bodyPr vert="horz" lIns="91440" tIns="45720" rIns="91440" bIns="45720" anchor="t"/>
          <a:lstStyle>
            <a:lvl1pPr marL="0" indent="0" algn="l" defTabSz="457200" rtl="0" eaLnBrk="1" latinLnBrk="0" hangingPunct="1">
              <a:spcBef>
                <a:spcPct val="20000"/>
              </a:spcBef>
              <a:buFont typeface="Arial"/>
              <a:buNone/>
              <a:defRPr sz="16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Nicola Dennis and Kerstin Treder</a:t>
            </a:r>
          </a:p>
          <a:p>
            <a:r>
              <a:rPr lang="en-US" dirty="0"/>
              <a:t>Information Specialists</a:t>
            </a:r>
          </a:p>
          <a:p>
            <a:r>
              <a:rPr lang="en-US" dirty="0"/>
              <a:t>Aston University Library</a:t>
            </a:r>
          </a:p>
          <a:p>
            <a:endParaRPr lang="en-GB" dirty="0"/>
          </a:p>
        </p:txBody>
      </p:sp>
    </p:spTree>
    <p:extLst>
      <p:ext uri="{BB962C8B-B14F-4D97-AF65-F5344CB8AC3E}">
        <p14:creationId xmlns:p14="http://schemas.microsoft.com/office/powerpoint/2010/main" val="121101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1D2C7F-5EE6-E3FB-7B1A-32C096A5E004}"/>
              </a:ext>
            </a:extLst>
          </p:cNvPr>
          <p:cNvSpPr>
            <a:spLocks noGrp="1"/>
          </p:cNvSpPr>
          <p:nvPr>
            <p:ph sz="quarter" idx="10"/>
          </p:nvPr>
        </p:nvSpPr>
        <p:spPr>
          <a:xfrm>
            <a:off x="381567" y="953334"/>
            <a:ext cx="8401928" cy="3384957"/>
          </a:xfrm>
        </p:spPr>
        <p:txBody>
          <a:bodyPr vert="horz" lIns="91440" tIns="45720" rIns="91440" bIns="45720" anchor="t"/>
          <a:lstStyle/>
          <a:p>
            <a:pPr marL="179705" indent="-179705"/>
            <a:r>
              <a:rPr lang="en-GB" dirty="0"/>
              <a:t>In line with online survey results but provided greater insight. </a:t>
            </a:r>
            <a:endParaRPr lang="en-US" dirty="0"/>
          </a:p>
          <a:p>
            <a:pPr marL="179705" indent="-179705"/>
            <a:r>
              <a:rPr lang="en-GB" dirty="0"/>
              <a:t>E-books: used more often and accessed via: </a:t>
            </a:r>
          </a:p>
          <a:p>
            <a:pPr marL="742655" lvl="1" indent="-179705"/>
            <a:r>
              <a:rPr lang="en-GB" dirty="0"/>
              <a:t>reading lists (Talis) and links from lecture slides</a:t>
            </a:r>
          </a:p>
          <a:p>
            <a:pPr marL="742655" lvl="1" indent="-179705"/>
            <a:r>
              <a:rPr lang="en-GB" dirty="0"/>
              <a:t>SmartSearch (discovery tool) less often, in context of further research or projects</a:t>
            </a:r>
          </a:p>
          <a:p>
            <a:pPr marL="742655" lvl="1" indent="-179705"/>
            <a:endParaRPr lang="en-GB" dirty="0"/>
          </a:p>
          <a:p>
            <a:pPr marL="179705" indent="-179705"/>
            <a:r>
              <a:rPr lang="en-GB" dirty="0"/>
              <a:t>Differences across Colleges, programmes and modules in the way reading lists are set up. For example: UG Business vs. Design Engineering vs. Sociology</a:t>
            </a:r>
          </a:p>
          <a:p>
            <a:pPr marL="179705" indent="-179705"/>
            <a:r>
              <a:rPr lang="en-GB" dirty="0"/>
              <a:t>PGs more confident in navigating reading lists and SmartSearch and make full use of e-book tools.</a:t>
            </a:r>
          </a:p>
          <a:p>
            <a:pPr marL="179705" indent="-179705"/>
            <a:r>
              <a:rPr lang="en-GB" dirty="0"/>
              <a:t>UGs: used video content (f.e. YouTube), have a need for clearer instructions and use PDFs of textbooks from external sources. They feel less confident with problem-solving.</a:t>
            </a:r>
          </a:p>
        </p:txBody>
      </p:sp>
      <p:sp>
        <p:nvSpPr>
          <p:cNvPr id="3" name="Title 2">
            <a:extLst>
              <a:ext uri="{FF2B5EF4-FFF2-40B4-BE49-F238E27FC236}">
                <a16:creationId xmlns:a16="http://schemas.microsoft.com/office/drawing/2014/main" id="{3F0FDA1A-F220-3897-B295-EB8A08F0B541}"/>
              </a:ext>
            </a:extLst>
          </p:cNvPr>
          <p:cNvSpPr>
            <a:spLocks noGrp="1"/>
          </p:cNvSpPr>
          <p:nvPr>
            <p:ph type="title"/>
          </p:nvPr>
        </p:nvSpPr>
        <p:spPr/>
        <p:txBody>
          <a:bodyPr vert="horz" lIns="91440" tIns="45720" rIns="91440" bIns="45720" anchor="t"/>
          <a:lstStyle/>
          <a:p>
            <a:r>
              <a:rPr lang="en-GB" dirty="0"/>
              <a:t>Focus groups – main findings</a:t>
            </a:r>
          </a:p>
        </p:txBody>
      </p:sp>
    </p:spTree>
    <p:extLst>
      <p:ext uri="{BB962C8B-B14F-4D97-AF65-F5344CB8AC3E}">
        <p14:creationId xmlns:p14="http://schemas.microsoft.com/office/powerpoint/2010/main" val="130182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AF6F4-8543-9BF8-5908-59C27C8EF3AA}"/>
              </a:ext>
            </a:extLst>
          </p:cNvPr>
          <p:cNvSpPr>
            <a:spLocks noGrp="1"/>
          </p:cNvSpPr>
          <p:nvPr>
            <p:ph sz="quarter" idx="10"/>
          </p:nvPr>
        </p:nvSpPr>
        <p:spPr/>
        <p:txBody>
          <a:bodyPr vert="horz" lIns="91440" tIns="45720" rIns="91440" bIns="45720" anchor="t"/>
          <a:lstStyle/>
          <a:p>
            <a:pPr marL="179705" indent="-179705"/>
            <a:r>
              <a:rPr lang="en-GB" dirty="0"/>
              <a:t>Confidence in accessing e-books via different routes is largely dependent on how their course and reading list is set up (example: Medicine student)</a:t>
            </a:r>
          </a:p>
          <a:p>
            <a:pPr marL="179705" indent="-179705"/>
            <a:r>
              <a:rPr lang="en-GB" dirty="0"/>
              <a:t>Quite confident in navigating the e-book itself to find specific information</a:t>
            </a:r>
          </a:p>
          <a:p>
            <a:pPr marL="179705" indent="-179705"/>
            <a:r>
              <a:rPr lang="en-GB" dirty="0"/>
              <a:t>Lack of awareness of how SmartSearch works and how to solve an issue (logging in, different links available etc.).</a:t>
            </a:r>
          </a:p>
        </p:txBody>
      </p:sp>
      <p:sp>
        <p:nvSpPr>
          <p:cNvPr id="3" name="Title 2">
            <a:extLst>
              <a:ext uri="{FF2B5EF4-FFF2-40B4-BE49-F238E27FC236}">
                <a16:creationId xmlns:a16="http://schemas.microsoft.com/office/drawing/2014/main" id="{4912173E-C0AE-B7F1-64F5-D0ADC90C7A5A}"/>
              </a:ext>
            </a:extLst>
          </p:cNvPr>
          <p:cNvSpPr>
            <a:spLocks noGrp="1"/>
          </p:cNvSpPr>
          <p:nvPr>
            <p:ph type="title"/>
          </p:nvPr>
        </p:nvSpPr>
        <p:spPr/>
        <p:txBody>
          <a:bodyPr vert="horz" lIns="91440" tIns="45720" rIns="91440" bIns="45720" anchor="t"/>
          <a:lstStyle/>
          <a:p>
            <a:r>
              <a:rPr lang="en-GB" dirty="0"/>
              <a:t>Usability testing – main findings</a:t>
            </a:r>
          </a:p>
        </p:txBody>
      </p:sp>
    </p:spTree>
    <p:extLst>
      <p:ext uri="{BB962C8B-B14F-4D97-AF65-F5344CB8AC3E}">
        <p14:creationId xmlns:p14="http://schemas.microsoft.com/office/powerpoint/2010/main" val="19191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14D895-2540-3096-CA77-147C5BE56579}"/>
              </a:ext>
            </a:extLst>
          </p:cNvPr>
          <p:cNvSpPr>
            <a:spLocks noGrp="1"/>
          </p:cNvSpPr>
          <p:nvPr>
            <p:ph sz="quarter" idx="10"/>
          </p:nvPr>
        </p:nvSpPr>
        <p:spPr/>
        <p:txBody>
          <a:bodyPr vert="horz" lIns="91440" tIns="45720" rIns="91440" bIns="45720" anchor="t"/>
          <a:lstStyle/>
          <a:p>
            <a:pPr marL="179705" indent="-179705"/>
            <a:r>
              <a:rPr lang="en-GB" dirty="0"/>
              <a:t>Lecturers make use of both print and e-books, however, for practical reasons, core texts are required in electronic format, especially when the cohorts are large. This format will therefore be prioritised in the reading lists across programmes.</a:t>
            </a:r>
          </a:p>
          <a:p>
            <a:pPr marL="179705" indent="-179705"/>
            <a:r>
              <a:rPr lang="en-GB" dirty="0"/>
              <a:t>Print books are still encouraged to be used for specific purposes in some programmes (reading novels for English, applying formulas etc.)</a:t>
            </a:r>
          </a:p>
          <a:p>
            <a:pPr marL="179705" indent="-179705"/>
            <a:r>
              <a:rPr lang="en-GB" dirty="0"/>
              <a:t>Expectation of online resources which are easy to integrate in teaching and learning, ranging from e-textbooks to multimedia</a:t>
            </a:r>
          </a:p>
          <a:p>
            <a:pPr marL="179705" indent="-179705"/>
            <a:r>
              <a:rPr lang="en-GB" dirty="0"/>
              <a:t>Lecturers confirmed that, in some occasions, students would buy their own copies of textbooks, sometimes because of lecturers’ own suggestions</a:t>
            </a:r>
          </a:p>
          <a:p>
            <a:pPr marL="179705" indent="-179705"/>
            <a:r>
              <a:rPr lang="en-GB" dirty="0"/>
              <a:t>Very different uses of reading lists. For some, these include clear instructions for students and are embedded in content delivery. For others, lists present recommended and further reading that students are expected to explore independently. In some cases, reading lists are not used at all.</a:t>
            </a:r>
          </a:p>
        </p:txBody>
      </p:sp>
      <p:sp>
        <p:nvSpPr>
          <p:cNvPr id="3" name="Title 2">
            <a:extLst>
              <a:ext uri="{FF2B5EF4-FFF2-40B4-BE49-F238E27FC236}">
                <a16:creationId xmlns:a16="http://schemas.microsoft.com/office/drawing/2014/main" id="{AD9C9AD7-9528-09C1-9191-8E5606ECCE91}"/>
              </a:ext>
            </a:extLst>
          </p:cNvPr>
          <p:cNvSpPr>
            <a:spLocks noGrp="1"/>
          </p:cNvSpPr>
          <p:nvPr>
            <p:ph type="title"/>
          </p:nvPr>
        </p:nvSpPr>
        <p:spPr/>
        <p:txBody>
          <a:bodyPr vert="horz" lIns="91440" tIns="45720" rIns="91440" bIns="45720" anchor="t"/>
          <a:lstStyle/>
          <a:p>
            <a:r>
              <a:rPr lang="en-GB" dirty="0"/>
              <a:t>Academic interviews – main findings</a:t>
            </a:r>
          </a:p>
        </p:txBody>
      </p:sp>
    </p:spTree>
    <p:extLst>
      <p:ext uri="{BB962C8B-B14F-4D97-AF65-F5344CB8AC3E}">
        <p14:creationId xmlns:p14="http://schemas.microsoft.com/office/powerpoint/2010/main" val="36694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DE2C3A-2651-CA97-FE56-1714B31250AF}"/>
              </a:ext>
            </a:extLst>
          </p:cNvPr>
          <p:cNvSpPr>
            <a:spLocks noGrp="1"/>
          </p:cNvSpPr>
          <p:nvPr>
            <p:ph type="title"/>
          </p:nvPr>
        </p:nvSpPr>
        <p:spPr/>
        <p:txBody>
          <a:bodyPr vert="horz" lIns="91440" tIns="45720" rIns="91440" bIns="45720" anchor="t"/>
          <a:lstStyle/>
          <a:p>
            <a:r>
              <a:rPr lang="en-GB" dirty="0"/>
              <a:t>Conclusions </a:t>
            </a:r>
          </a:p>
        </p:txBody>
      </p:sp>
    </p:spTree>
    <p:extLst>
      <p:ext uri="{BB962C8B-B14F-4D97-AF65-F5344CB8AC3E}">
        <p14:creationId xmlns:p14="http://schemas.microsoft.com/office/powerpoint/2010/main" val="55868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04696569-38FE-F893-B0D0-DD1A89185F4D}"/>
              </a:ext>
            </a:extLst>
          </p:cNvPr>
          <p:cNvGraphicFramePr>
            <a:graphicFrameLocks noGrp="1"/>
          </p:cNvGraphicFramePr>
          <p:nvPr>
            <p:ph sz="quarter" idx="10"/>
            <p:extLst>
              <p:ext uri="{D42A27DB-BD31-4B8C-83A1-F6EECF244321}">
                <p14:modId xmlns:p14="http://schemas.microsoft.com/office/powerpoint/2010/main" val="2646636046"/>
              </p:ext>
            </p:extLst>
          </p:nvPr>
        </p:nvGraphicFramePr>
        <p:xfrm>
          <a:off x="95250" y="1114570"/>
          <a:ext cx="8922183" cy="338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072B959-4793-961C-5225-D1F2ABE3DE09}"/>
              </a:ext>
            </a:extLst>
          </p:cNvPr>
          <p:cNvSpPr>
            <a:spLocks noGrp="1"/>
          </p:cNvSpPr>
          <p:nvPr>
            <p:ph type="title"/>
          </p:nvPr>
        </p:nvSpPr>
        <p:spPr/>
        <p:txBody>
          <a:bodyPr vert="horz" lIns="91440" tIns="45720" rIns="91440" bIns="45720" anchor="t"/>
          <a:lstStyle/>
          <a:p>
            <a:r>
              <a:rPr lang="en-GB" dirty="0"/>
              <a:t>Limitations</a:t>
            </a:r>
          </a:p>
        </p:txBody>
      </p:sp>
    </p:spTree>
    <p:extLst>
      <p:ext uri="{BB962C8B-B14F-4D97-AF65-F5344CB8AC3E}">
        <p14:creationId xmlns:p14="http://schemas.microsoft.com/office/powerpoint/2010/main" val="128184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24F8E-437A-896E-FE6F-388F68B3CB9F}"/>
              </a:ext>
            </a:extLst>
          </p:cNvPr>
          <p:cNvSpPr>
            <a:spLocks noGrp="1"/>
          </p:cNvSpPr>
          <p:nvPr>
            <p:ph type="title"/>
          </p:nvPr>
        </p:nvSpPr>
        <p:spPr/>
        <p:txBody>
          <a:bodyPr vert="horz" lIns="91440" tIns="45720" rIns="91440" bIns="45720" anchor="t"/>
          <a:lstStyle/>
          <a:p>
            <a:r>
              <a:rPr lang="en-GB" dirty="0"/>
              <a:t>What we have learned and recommendations</a:t>
            </a:r>
          </a:p>
        </p:txBody>
      </p:sp>
      <p:graphicFrame>
        <p:nvGraphicFramePr>
          <p:cNvPr id="6" name="Diagram 6">
            <a:extLst>
              <a:ext uri="{FF2B5EF4-FFF2-40B4-BE49-F238E27FC236}">
                <a16:creationId xmlns:a16="http://schemas.microsoft.com/office/drawing/2014/main" id="{1B5CFF91-06C7-41CD-4456-B7125449B450}"/>
              </a:ext>
            </a:extLst>
          </p:cNvPr>
          <p:cNvGraphicFramePr/>
          <p:nvPr>
            <p:extLst>
              <p:ext uri="{D42A27DB-BD31-4B8C-83A1-F6EECF244321}">
                <p14:modId xmlns:p14="http://schemas.microsoft.com/office/powerpoint/2010/main" val="2917838348"/>
              </p:ext>
            </p:extLst>
          </p:nvPr>
        </p:nvGraphicFramePr>
        <p:xfrm>
          <a:off x="285751" y="1037358"/>
          <a:ext cx="8572498" cy="3493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90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242388-C1CC-4191-A0B5-82836C8D6ED1}"/>
              </a:ext>
            </a:extLst>
          </p:cNvPr>
          <p:cNvSpPr>
            <a:spLocks noGrp="1"/>
          </p:cNvSpPr>
          <p:nvPr>
            <p:ph type="body" sz="quarter" idx="12"/>
          </p:nvPr>
        </p:nvSpPr>
        <p:spPr/>
        <p:txBody>
          <a:bodyPr/>
          <a:lstStyle/>
          <a:p>
            <a:r>
              <a:rPr lang="en-GB" dirty="0"/>
              <a:t>Any questions?</a:t>
            </a:r>
          </a:p>
        </p:txBody>
      </p:sp>
      <p:sp>
        <p:nvSpPr>
          <p:cNvPr id="3" name="Title 2">
            <a:extLst>
              <a:ext uri="{FF2B5EF4-FFF2-40B4-BE49-F238E27FC236}">
                <a16:creationId xmlns:a16="http://schemas.microsoft.com/office/drawing/2014/main" id="{50FEBA0C-46DF-4755-99B3-A08CF27FA213}"/>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280519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AEB5-2FE3-45EB-9C1E-9163E5432AAA}"/>
              </a:ext>
            </a:extLst>
          </p:cNvPr>
          <p:cNvSpPr>
            <a:spLocks noGrp="1"/>
          </p:cNvSpPr>
          <p:nvPr>
            <p:ph type="title"/>
          </p:nvPr>
        </p:nvSpPr>
        <p:spPr/>
        <p:txBody>
          <a:bodyPr/>
          <a:lstStyle/>
          <a:p>
            <a:r>
              <a:rPr lang="en-GB" dirty="0"/>
              <a:t>In this presentation:</a:t>
            </a:r>
          </a:p>
        </p:txBody>
      </p:sp>
      <p:sp>
        <p:nvSpPr>
          <p:cNvPr id="3" name="Content Placeholder 2">
            <a:extLst>
              <a:ext uri="{FF2B5EF4-FFF2-40B4-BE49-F238E27FC236}">
                <a16:creationId xmlns:a16="http://schemas.microsoft.com/office/drawing/2014/main" id="{E5EF32DE-76E2-4751-AEBD-2B024FC333E5}"/>
              </a:ext>
            </a:extLst>
          </p:cNvPr>
          <p:cNvSpPr>
            <a:spLocks noGrp="1"/>
          </p:cNvSpPr>
          <p:nvPr>
            <p:ph sz="quarter" idx="10"/>
          </p:nvPr>
        </p:nvSpPr>
        <p:spPr/>
        <p:txBody>
          <a:bodyPr vert="horz" lIns="91440" tIns="45720" rIns="91440" bIns="45720" anchor="t"/>
          <a:lstStyle/>
          <a:p>
            <a:pPr marL="179705" indent="-179705"/>
            <a:r>
              <a:rPr lang="en-GB" sz="1800" dirty="0"/>
              <a:t>Project overview</a:t>
            </a:r>
            <a:endParaRPr lang="en-US" dirty="0"/>
          </a:p>
          <a:p>
            <a:pPr marL="179705" indent="-179705"/>
            <a:r>
              <a:rPr lang="en-GB" sz="1800" dirty="0"/>
              <a:t>Project results by activity:</a:t>
            </a:r>
          </a:p>
          <a:p>
            <a:pPr lvl="1"/>
            <a:r>
              <a:rPr lang="en-GB" sz="1800" dirty="0"/>
              <a:t>Online survey</a:t>
            </a:r>
          </a:p>
          <a:p>
            <a:pPr lvl="1"/>
            <a:r>
              <a:rPr lang="en-GB" sz="1800" dirty="0"/>
              <a:t>Focus groups</a:t>
            </a:r>
          </a:p>
          <a:p>
            <a:pPr lvl="1"/>
            <a:r>
              <a:rPr lang="en-GB" sz="1800" dirty="0"/>
              <a:t>Academic interviews</a:t>
            </a:r>
          </a:p>
          <a:p>
            <a:pPr lvl="1"/>
            <a:r>
              <a:rPr lang="en-GB" sz="1800" dirty="0"/>
              <a:t>Usability testing</a:t>
            </a:r>
          </a:p>
          <a:p>
            <a:pPr marL="457200" lvl="1" indent="0">
              <a:buNone/>
            </a:pPr>
            <a:endParaRPr lang="en-GB" sz="1800" dirty="0"/>
          </a:p>
          <a:p>
            <a:pPr marL="179705" indent="-179705"/>
            <a:r>
              <a:rPr lang="en-GB" sz="1800" dirty="0"/>
              <a:t>Project limitations</a:t>
            </a:r>
          </a:p>
          <a:p>
            <a:pPr marL="179705" indent="-179705"/>
            <a:r>
              <a:rPr lang="en-GB" sz="1800" dirty="0"/>
              <a:t>What we have learned and recommendations for the future</a:t>
            </a:r>
          </a:p>
          <a:p>
            <a:pPr marL="179705" indent="-179705"/>
            <a:endParaRPr lang="en-GB" sz="1800" dirty="0"/>
          </a:p>
          <a:p>
            <a:endParaRPr lang="en-GB" sz="1800" dirty="0"/>
          </a:p>
        </p:txBody>
      </p:sp>
    </p:spTree>
    <p:extLst>
      <p:ext uri="{BB962C8B-B14F-4D97-AF65-F5344CB8AC3E}">
        <p14:creationId xmlns:p14="http://schemas.microsoft.com/office/powerpoint/2010/main" val="244805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3135-0CDF-44CF-ACF7-DD02A28E2117}"/>
              </a:ext>
            </a:extLst>
          </p:cNvPr>
          <p:cNvSpPr>
            <a:spLocks noGrp="1"/>
          </p:cNvSpPr>
          <p:nvPr>
            <p:ph type="title"/>
          </p:nvPr>
        </p:nvSpPr>
        <p:spPr/>
        <p:txBody>
          <a:bodyPr vert="horz" lIns="91440" tIns="45720" rIns="91440" bIns="45720" anchor="t"/>
          <a:lstStyle/>
          <a:p>
            <a:r>
              <a:rPr lang="en-GB" dirty="0"/>
              <a:t>The project</a:t>
            </a:r>
          </a:p>
        </p:txBody>
      </p:sp>
      <p:sp>
        <p:nvSpPr>
          <p:cNvPr id="3" name="Content Placeholder 2">
            <a:extLst>
              <a:ext uri="{FF2B5EF4-FFF2-40B4-BE49-F238E27FC236}">
                <a16:creationId xmlns:a16="http://schemas.microsoft.com/office/drawing/2014/main" id="{69F05CB3-4C85-473F-8973-124FA5A98A1C}"/>
              </a:ext>
            </a:extLst>
          </p:cNvPr>
          <p:cNvSpPr>
            <a:spLocks noGrp="1"/>
          </p:cNvSpPr>
          <p:nvPr>
            <p:ph sz="quarter" idx="10"/>
          </p:nvPr>
        </p:nvSpPr>
        <p:spPr>
          <a:xfrm>
            <a:off x="381567" y="1132125"/>
            <a:ext cx="8401928" cy="3805000"/>
          </a:xfrm>
        </p:spPr>
        <p:txBody>
          <a:bodyPr vert="horz" lIns="91440" tIns="45720" rIns="91440" bIns="45720" anchor="t"/>
          <a:lstStyle/>
          <a:p>
            <a:pPr marL="179705" indent="-179705"/>
            <a:r>
              <a:rPr lang="en-GB" sz="1600" dirty="0"/>
              <a:t>Timescale: 6 months, December 2021 – June 2022</a:t>
            </a:r>
            <a:endParaRPr lang="en-US" sz="1600" dirty="0"/>
          </a:p>
          <a:p>
            <a:pPr marL="179705" indent="-179705"/>
            <a:r>
              <a:rPr lang="en-GB" sz="1600" dirty="0"/>
              <a:t>The project team (Information Specialists)</a:t>
            </a:r>
          </a:p>
          <a:p>
            <a:pPr marL="179705" indent="-179705"/>
            <a:r>
              <a:rPr lang="en-GB" sz="1600" dirty="0"/>
              <a:t>Aim: to investigate students’ study habits and how they may have changed throughout the pandemic. To have an insight on: students’ use of print and e-books, their preferences for e-book platforms, usability features and how they access content for study.</a:t>
            </a:r>
          </a:p>
          <a:p>
            <a:pPr marL="179705" indent="-179705"/>
            <a:r>
              <a:rPr lang="en-GB" sz="1600" dirty="0"/>
              <a:t>The activities:</a:t>
            </a:r>
          </a:p>
          <a:p>
            <a:pPr lvl="1"/>
            <a:r>
              <a:rPr lang="en-GB" sz="1600" dirty="0"/>
              <a:t>Online survey</a:t>
            </a:r>
          </a:p>
          <a:p>
            <a:pPr lvl="1"/>
            <a:r>
              <a:rPr lang="en-GB" sz="1600" dirty="0"/>
              <a:t>Focus groups</a:t>
            </a:r>
          </a:p>
          <a:p>
            <a:pPr lvl="1"/>
            <a:r>
              <a:rPr lang="en-GB" sz="1600" dirty="0"/>
              <a:t>Usability testing (students)</a:t>
            </a:r>
          </a:p>
          <a:p>
            <a:pPr lvl="1"/>
            <a:r>
              <a:rPr lang="en-GB" sz="1600" dirty="0"/>
              <a:t>Academic interviews</a:t>
            </a:r>
          </a:p>
          <a:p>
            <a:pPr marL="457200" lvl="1" indent="0">
              <a:buNone/>
            </a:pPr>
            <a:endParaRPr lang="en-GB" dirty="0"/>
          </a:p>
        </p:txBody>
      </p:sp>
    </p:spTree>
    <p:extLst>
      <p:ext uri="{BB962C8B-B14F-4D97-AF65-F5344CB8AC3E}">
        <p14:creationId xmlns:p14="http://schemas.microsoft.com/office/powerpoint/2010/main" val="297833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7231BC-F10D-43BE-91E9-3A9719091CD4}"/>
              </a:ext>
            </a:extLst>
          </p:cNvPr>
          <p:cNvSpPr>
            <a:spLocks noGrp="1"/>
          </p:cNvSpPr>
          <p:nvPr>
            <p:ph type="title"/>
          </p:nvPr>
        </p:nvSpPr>
        <p:spPr/>
        <p:txBody>
          <a:bodyPr/>
          <a:lstStyle/>
          <a:p>
            <a:r>
              <a:rPr lang="en-GB" dirty="0"/>
              <a:t>Information Specialists</a:t>
            </a:r>
            <a:br>
              <a:rPr lang="en-GB" dirty="0"/>
            </a:br>
            <a:endParaRPr lang="en-GB" dirty="0"/>
          </a:p>
        </p:txBody>
      </p:sp>
      <p:grpSp>
        <p:nvGrpSpPr>
          <p:cNvPr id="4" name="Group 3">
            <a:extLst>
              <a:ext uri="{FF2B5EF4-FFF2-40B4-BE49-F238E27FC236}">
                <a16:creationId xmlns:a16="http://schemas.microsoft.com/office/drawing/2014/main" id="{98C903BE-8759-4E90-A3F5-7EF1567177E1}"/>
              </a:ext>
            </a:extLst>
          </p:cNvPr>
          <p:cNvGrpSpPr/>
          <p:nvPr/>
        </p:nvGrpSpPr>
        <p:grpSpPr>
          <a:xfrm>
            <a:off x="2072901" y="1098292"/>
            <a:ext cx="1881103" cy="1641742"/>
            <a:chOff x="2788996" y="589269"/>
            <a:chExt cx="2786819" cy="2432211"/>
          </a:xfrm>
        </p:grpSpPr>
        <p:pic>
          <p:nvPicPr>
            <p:cNvPr id="5" name="Picture 4" descr="A person posing for the camera&#10;&#10;Description automatically generated">
              <a:extLst>
                <a:ext uri="{FF2B5EF4-FFF2-40B4-BE49-F238E27FC236}">
                  <a16:creationId xmlns:a16="http://schemas.microsoft.com/office/drawing/2014/main" id="{7B57ED51-A118-4BF6-918F-F8C2D5D7A2D9}"/>
                </a:ext>
              </a:extLst>
            </p:cNvPr>
            <p:cNvPicPr>
              <a:picLocks noChangeAspect="1"/>
            </p:cNvPicPr>
            <p:nvPr/>
          </p:nvPicPr>
          <p:blipFill rotWithShape="1">
            <a:blip r:embed="rId2">
              <a:extLst>
                <a:ext uri="{28A0092B-C50C-407E-A947-70E740481C1C}">
                  <a14:useLocalDpi xmlns:a14="http://schemas.microsoft.com/office/drawing/2010/main" val="0"/>
                </a:ext>
              </a:extLst>
            </a:blip>
            <a:srcRect l="2531" t="6645" r="-150" b="28317"/>
            <a:stretch/>
          </p:blipFill>
          <p:spPr>
            <a:xfrm>
              <a:off x="3805509" y="589269"/>
              <a:ext cx="1499584" cy="1481296"/>
            </a:xfrm>
            <a:prstGeom prst="flowChartConnector">
              <a:avLst/>
            </a:prstGeom>
            <a:ln w="66675">
              <a:solidFill>
                <a:srgbClr val="E12975"/>
              </a:solidFill>
            </a:ln>
          </p:spPr>
        </p:pic>
        <p:sp>
          <p:nvSpPr>
            <p:cNvPr id="6" name="TextBox 5">
              <a:extLst>
                <a:ext uri="{FF2B5EF4-FFF2-40B4-BE49-F238E27FC236}">
                  <a16:creationId xmlns:a16="http://schemas.microsoft.com/office/drawing/2014/main" id="{80DAC9A1-DA8E-483D-AA39-B1F5007616E9}"/>
                </a:ext>
              </a:extLst>
            </p:cNvPr>
            <p:cNvSpPr txBox="1"/>
            <p:nvPr/>
          </p:nvSpPr>
          <p:spPr>
            <a:xfrm>
              <a:off x="2788996" y="2108979"/>
              <a:ext cx="2786819" cy="912501"/>
            </a:xfrm>
            <a:prstGeom prst="rect">
              <a:avLst/>
            </a:prstGeom>
            <a:noFill/>
          </p:spPr>
          <p:txBody>
            <a:bodyPr wrap="square" lIns="91440" tIns="45720" rIns="91440" bIns="45720" rtlCol="0" anchor="t">
              <a:spAutoFit/>
            </a:bodyPr>
            <a:lstStyle/>
            <a:p>
              <a:pPr defTabSz="370351">
                <a:defRPr/>
              </a:pPr>
              <a:r>
                <a:rPr lang="en-GB" sz="1100" dirty="0">
                  <a:solidFill>
                    <a:srgbClr val="A626AA"/>
                  </a:solidFill>
                  <a:latin typeface="Arialle Bold"/>
                  <a:ea typeface="Arialle Bold" panose="020B0604020202020204" charset="0"/>
                  <a:cs typeface="Arialle Bold" panose="020B0604020202020204" charset="0"/>
                </a:rPr>
                <a:t>Nicola Dennis</a:t>
              </a:r>
            </a:p>
            <a:p>
              <a:pPr defTabSz="370351">
                <a:defRPr/>
              </a:pPr>
              <a:r>
                <a:rPr lang="en-GB" sz="1100" dirty="0">
                  <a:solidFill>
                    <a:srgbClr val="A626AA"/>
                  </a:solidFill>
                  <a:latin typeface="Arialle Bold"/>
                  <a:ea typeface="Arialle Bold" panose="020B0604020202020204" charset="0"/>
                  <a:cs typeface="Arialle Bold" panose="020B0604020202020204" charset="0"/>
                </a:rPr>
                <a:t>Aston Business School</a:t>
              </a:r>
            </a:p>
            <a:p>
              <a:pPr defTabSz="370351">
                <a:defRPr/>
              </a:pPr>
              <a:r>
                <a:rPr lang="en-GB" sz="1100" dirty="0">
                  <a:solidFill>
                    <a:srgbClr val="A626AA"/>
                  </a:solidFill>
                  <a:latin typeface="Arialle Bold"/>
                  <a:ea typeface="Arialle Bold" panose="020B0604020202020204" charset="0"/>
                  <a:cs typeface="Arialle Bold" panose="020B0604020202020204" charset="0"/>
                </a:rPr>
                <a:t>Aston Law School</a:t>
              </a:r>
            </a:p>
          </p:txBody>
        </p:sp>
      </p:grpSp>
      <p:grpSp>
        <p:nvGrpSpPr>
          <p:cNvPr id="7" name="Group 6">
            <a:extLst>
              <a:ext uri="{FF2B5EF4-FFF2-40B4-BE49-F238E27FC236}">
                <a16:creationId xmlns:a16="http://schemas.microsoft.com/office/drawing/2014/main" id="{AA46F640-2089-43AA-AB15-8538946AF526}"/>
              </a:ext>
            </a:extLst>
          </p:cNvPr>
          <p:cNvGrpSpPr/>
          <p:nvPr/>
        </p:nvGrpSpPr>
        <p:grpSpPr>
          <a:xfrm>
            <a:off x="564394" y="1874537"/>
            <a:ext cx="2322926" cy="1488794"/>
            <a:chOff x="881774" y="2006368"/>
            <a:chExt cx="3441372" cy="2205621"/>
          </a:xfrm>
        </p:grpSpPr>
        <p:pic>
          <p:nvPicPr>
            <p:cNvPr id="8" name="Picture 7" descr="A person wearing glasses&#10;&#10;Description automatically generated">
              <a:extLst>
                <a:ext uri="{FF2B5EF4-FFF2-40B4-BE49-F238E27FC236}">
                  <a16:creationId xmlns:a16="http://schemas.microsoft.com/office/drawing/2014/main" id="{2A11F356-7AB3-47FA-9306-A411AB8F8DEC}"/>
                </a:ext>
              </a:extLst>
            </p:cNvPr>
            <p:cNvPicPr>
              <a:picLocks noChangeAspect="1"/>
            </p:cNvPicPr>
            <p:nvPr/>
          </p:nvPicPr>
          <p:blipFill rotWithShape="1">
            <a:blip r:embed="rId3">
              <a:extLst>
                <a:ext uri="{28A0092B-C50C-407E-A947-70E740481C1C}">
                  <a14:useLocalDpi xmlns:a14="http://schemas.microsoft.com/office/drawing/2010/main" val="0"/>
                </a:ext>
              </a:extLst>
            </a:blip>
            <a:srcRect t="5573" b="26645"/>
            <a:stretch/>
          </p:blipFill>
          <p:spPr>
            <a:xfrm>
              <a:off x="1025920" y="2006368"/>
              <a:ext cx="1487777" cy="1481297"/>
            </a:xfrm>
            <a:prstGeom prst="flowChartConnector">
              <a:avLst/>
            </a:prstGeom>
            <a:ln w="66675">
              <a:solidFill>
                <a:srgbClr val="E12975"/>
              </a:solidFill>
            </a:ln>
          </p:spPr>
        </p:pic>
        <p:sp>
          <p:nvSpPr>
            <p:cNvPr id="9" name="TextBox 8">
              <a:extLst>
                <a:ext uri="{FF2B5EF4-FFF2-40B4-BE49-F238E27FC236}">
                  <a16:creationId xmlns:a16="http://schemas.microsoft.com/office/drawing/2014/main" id="{08612510-92C3-4394-9D55-B3E8FC1F2AF6}"/>
                </a:ext>
              </a:extLst>
            </p:cNvPr>
            <p:cNvSpPr txBox="1"/>
            <p:nvPr/>
          </p:nvSpPr>
          <p:spPr>
            <a:xfrm>
              <a:off x="881774" y="3558059"/>
              <a:ext cx="3441372" cy="653930"/>
            </a:xfrm>
            <a:prstGeom prst="rect">
              <a:avLst/>
            </a:prstGeom>
            <a:noFill/>
          </p:spPr>
          <p:txBody>
            <a:bodyPr wrap="square" lIns="91440" tIns="45720" rIns="91440" bIns="45720" rtlCol="0" anchor="t">
              <a:spAutoFit/>
            </a:bodyPr>
            <a:lstStyle/>
            <a:p>
              <a:pPr defTabSz="370351">
                <a:defRPr/>
              </a:pPr>
              <a:r>
                <a:rPr lang="en-GB" sz="1100" dirty="0">
                  <a:solidFill>
                    <a:srgbClr val="A626AA"/>
                  </a:solidFill>
                  <a:latin typeface="Arialle Bold"/>
                  <a:ea typeface="Arialle Bold" panose="020B0604020202020204" charset="0"/>
                  <a:cs typeface="Arialle Bold" panose="020B0604020202020204" charset="0"/>
                </a:rPr>
                <a:t>Richard Hopkins</a:t>
              </a:r>
            </a:p>
            <a:p>
              <a:pPr defTabSz="370351">
                <a:defRPr/>
              </a:pPr>
              <a:r>
                <a:rPr lang="en-GB" sz="1100" dirty="0">
                  <a:solidFill>
                    <a:srgbClr val="A626AA"/>
                  </a:solidFill>
                  <a:latin typeface="Arialle Bold"/>
                  <a:ea typeface="Arialle Bold" panose="020B0604020202020204" charset="0"/>
                  <a:cs typeface="Arialle Bold" panose="020B0604020202020204" charset="0"/>
                </a:rPr>
                <a:t>Social Sciences &amp; Humanities</a:t>
              </a:r>
            </a:p>
          </p:txBody>
        </p:sp>
      </p:grpSp>
      <p:grpSp>
        <p:nvGrpSpPr>
          <p:cNvPr id="10" name="Group 9">
            <a:extLst>
              <a:ext uri="{FF2B5EF4-FFF2-40B4-BE49-F238E27FC236}">
                <a16:creationId xmlns:a16="http://schemas.microsoft.com/office/drawing/2014/main" id="{2642B994-B552-45B6-AC9C-038DCE5DEE7E}"/>
              </a:ext>
            </a:extLst>
          </p:cNvPr>
          <p:cNvGrpSpPr/>
          <p:nvPr/>
        </p:nvGrpSpPr>
        <p:grpSpPr>
          <a:xfrm>
            <a:off x="6070000" y="1873679"/>
            <a:ext cx="2508590" cy="1510540"/>
            <a:chOff x="7650966" y="2006369"/>
            <a:chExt cx="3716429" cy="2237837"/>
          </a:xfrm>
        </p:grpSpPr>
        <p:pic>
          <p:nvPicPr>
            <p:cNvPr id="11" name="Picture 10" descr="A person smiling for the camera&#10;&#10;Description automatically generated">
              <a:extLst>
                <a:ext uri="{FF2B5EF4-FFF2-40B4-BE49-F238E27FC236}">
                  <a16:creationId xmlns:a16="http://schemas.microsoft.com/office/drawing/2014/main" id="{F36B49C0-56B2-4B1A-8031-4FB6CF07FEEB}"/>
                </a:ext>
              </a:extLst>
            </p:cNvPr>
            <p:cNvPicPr>
              <a:picLocks noChangeAspect="1"/>
            </p:cNvPicPr>
            <p:nvPr/>
          </p:nvPicPr>
          <p:blipFill rotWithShape="1">
            <a:blip r:embed="rId4">
              <a:extLst>
                <a:ext uri="{28A0092B-C50C-407E-A947-70E740481C1C}">
                  <a14:useLocalDpi xmlns:a14="http://schemas.microsoft.com/office/drawing/2010/main" val="0"/>
                </a:ext>
              </a:extLst>
            </a:blip>
            <a:srcRect l="-231" t="4312" r="231" b="32406"/>
            <a:stretch/>
          </p:blipFill>
          <p:spPr>
            <a:xfrm>
              <a:off x="9646359" y="2006369"/>
              <a:ext cx="1536158" cy="1481296"/>
            </a:xfrm>
            <a:prstGeom prst="flowChartConnector">
              <a:avLst/>
            </a:prstGeom>
            <a:ln w="66675">
              <a:solidFill>
                <a:srgbClr val="E12975"/>
              </a:solidFill>
            </a:ln>
          </p:spPr>
        </p:pic>
        <p:sp>
          <p:nvSpPr>
            <p:cNvPr id="12" name="TextBox 11">
              <a:extLst>
                <a:ext uri="{FF2B5EF4-FFF2-40B4-BE49-F238E27FC236}">
                  <a16:creationId xmlns:a16="http://schemas.microsoft.com/office/drawing/2014/main" id="{91C31906-3328-4574-A46F-B66BEFCA26D4}"/>
                </a:ext>
              </a:extLst>
            </p:cNvPr>
            <p:cNvSpPr txBox="1"/>
            <p:nvPr/>
          </p:nvSpPr>
          <p:spPr>
            <a:xfrm>
              <a:off x="7650966" y="3590276"/>
              <a:ext cx="3716429" cy="653930"/>
            </a:xfrm>
            <a:prstGeom prst="rect">
              <a:avLst/>
            </a:prstGeom>
            <a:noFill/>
          </p:spPr>
          <p:txBody>
            <a:bodyPr wrap="square" lIns="91440" tIns="45720" rIns="91440" bIns="45720" rtlCol="0" anchor="t">
              <a:spAutoFit/>
            </a:bodyPr>
            <a:lstStyle/>
            <a:p>
              <a:pPr algn="r" defTabSz="370351">
                <a:defRPr/>
              </a:pPr>
              <a:r>
                <a:rPr lang="en-GB" sz="1100" dirty="0">
                  <a:solidFill>
                    <a:srgbClr val="A626AA"/>
                  </a:solidFill>
                  <a:latin typeface="Arialle Bold"/>
                  <a:ea typeface="Arialle Bold" panose="020B0604020202020204" charset="0"/>
                  <a:cs typeface="Arialle Bold" panose="020B0604020202020204" charset="0"/>
                </a:rPr>
                <a:t>Kerstin Treder</a:t>
              </a:r>
            </a:p>
            <a:p>
              <a:pPr algn="r" defTabSz="370351">
                <a:defRPr/>
              </a:pPr>
              <a:r>
                <a:rPr lang="en-GB" sz="1100" dirty="0">
                  <a:solidFill>
                    <a:srgbClr val="A626AA"/>
                  </a:solidFill>
                  <a:latin typeface="Arialle Bold"/>
                  <a:ea typeface="Arialle Bold" panose="020B0604020202020204" charset="0"/>
                  <a:cs typeface="Arialle Bold" panose="020B0604020202020204" charset="0"/>
                </a:rPr>
                <a:t>Engineering &amp; Physical Sciences</a:t>
              </a:r>
            </a:p>
          </p:txBody>
        </p:sp>
      </p:grpSp>
      <p:grpSp>
        <p:nvGrpSpPr>
          <p:cNvPr id="13" name="Group 12">
            <a:extLst>
              <a:ext uri="{FF2B5EF4-FFF2-40B4-BE49-F238E27FC236}">
                <a16:creationId xmlns:a16="http://schemas.microsoft.com/office/drawing/2014/main" id="{C81949AD-8494-4F4B-9277-8EFF4E629767}"/>
              </a:ext>
            </a:extLst>
          </p:cNvPr>
          <p:cNvGrpSpPr/>
          <p:nvPr/>
        </p:nvGrpSpPr>
        <p:grpSpPr>
          <a:xfrm>
            <a:off x="1876100" y="2997481"/>
            <a:ext cx="3325467" cy="1518409"/>
            <a:chOff x="2549108" y="3045702"/>
            <a:chExt cx="4926617" cy="2249494"/>
          </a:xfrm>
        </p:grpSpPr>
        <p:pic>
          <p:nvPicPr>
            <p:cNvPr id="14" name="Picture 13" descr="A close up of a person&#10;&#10;Description automatically generated">
              <a:extLst>
                <a:ext uri="{FF2B5EF4-FFF2-40B4-BE49-F238E27FC236}">
                  <a16:creationId xmlns:a16="http://schemas.microsoft.com/office/drawing/2014/main" id="{B3159176-248E-4A49-95EB-7F98B992DC0E}"/>
                </a:ext>
              </a:extLst>
            </p:cNvPr>
            <p:cNvPicPr>
              <a:picLocks noChangeAspect="1"/>
            </p:cNvPicPr>
            <p:nvPr/>
          </p:nvPicPr>
          <p:blipFill rotWithShape="1">
            <a:blip r:embed="rId5">
              <a:extLst>
                <a:ext uri="{28A0092B-C50C-407E-A947-70E740481C1C}">
                  <a14:useLocalDpi xmlns:a14="http://schemas.microsoft.com/office/drawing/2010/main" val="0"/>
                </a:ext>
              </a:extLst>
            </a:blip>
            <a:srcRect l="415" t="588" r="1966" b="31629"/>
            <a:stretch/>
          </p:blipFill>
          <p:spPr>
            <a:xfrm>
              <a:off x="4190793" y="3045702"/>
              <a:ext cx="1499584" cy="1481296"/>
            </a:xfrm>
            <a:prstGeom prst="flowChartConnector">
              <a:avLst/>
            </a:prstGeom>
            <a:ln w="66675">
              <a:solidFill>
                <a:srgbClr val="E12975"/>
              </a:solidFill>
            </a:ln>
          </p:spPr>
        </p:pic>
        <p:sp>
          <p:nvSpPr>
            <p:cNvPr id="15" name="TextBox 14">
              <a:extLst>
                <a:ext uri="{FF2B5EF4-FFF2-40B4-BE49-F238E27FC236}">
                  <a16:creationId xmlns:a16="http://schemas.microsoft.com/office/drawing/2014/main" id="{104EA067-3201-46C9-ABD2-55BE6E2CC0D2}"/>
                </a:ext>
              </a:extLst>
            </p:cNvPr>
            <p:cNvSpPr txBox="1"/>
            <p:nvPr/>
          </p:nvSpPr>
          <p:spPr>
            <a:xfrm>
              <a:off x="2549108" y="4641266"/>
              <a:ext cx="4926617" cy="653930"/>
            </a:xfrm>
            <a:prstGeom prst="rect">
              <a:avLst/>
            </a:prstGeom>
            <a:noFill/>
          </p:spPr>
          <p:txBody>
            <a:bodyPr wrap="square" lIns="91440" tIns="45720" rIns="91440" bIns="45720" rtlCol="0" anchor="t">
              <a:spAutoFit/>
            </a:bodyPr>
            <a:lstStyle/>
            <a:p>
              <a:pPr algn="ctr" defTabSz="370351">
                <a:defRPr/>
              </a:pPr>
              <a:r>
                <a:rPr lang="en-GB" sz="1100" dirty="0">
                  <a:solidFill>
                    <a:srgbClr val="A626AA"/>
                  </a:solidFill>
                  <a:latin typeface="Arialle Bold"/>
                  <a:ea typeface="Arialle Bold" panose="020B0604020202020204" charset="0"/>
                  <a:cs typeface="Arialle Bold" panose="020B0604020202020204" charset="0"/>
                </a:rPr>
                <a:t>Sarah Akhtaruzzaman</a:t>
              </a:r>
            </a:p>
            <a:p>
              <a:pPr algn="ctr" defTabSz="370351">
                <a:defRPr/>
              </a:pPr>
              <a:r>
                <a:rPr lang="en-GB" sz="1100" dirty="0">
                  <a:solidFill>
                    <a:srgbClr val="A626AA"/>
                  </a:solidFill>
                  <a:latin typeface="Arialle Bold"/>
                  <a:ea typeface="Arialle Bold" panose="020B0604020202020204" charset="0"/>
                  <a:cs typeface="Arialle Bold" panose="020B0604020202020204" charset="0"/>
                </a:rPr>
                <a:t>Assistant Information Specialist</a:t>
              </a:r>
            </a:p>
          </p:txBody>
        </p:sp>
      </p:grpSp>
      <p:grpSp>
        <p:nvGrpSpPr>
          <p:cNvPr id="16" name="Group 15">
            <a:extLst>
              <a:ext uri="{FF2B5EF4-FFF2-40B4-BE49-F238E27FC236}">
                <a16:creationId xmlns:a16="http://schemas.microsoft.com/office/drawing/2014/main" id="{3D9879FB-4B36-46E3-A222-A8C51F314A27}"/>
              </a:ext>
            </a:extLst>
          </p:cNvPr>
          <p:cNvGrpSpPr/>
          <p:nvPr/>
        </p:nvGrpSpPr>
        <p:grpSpPr>
          <a:xfrm>
            <a:off x="4723627" y="1095111"/>
            <a:ext cx="1988107" cy="1343898"/>
            <a:chOff x="6205257" y="262385"/>
            <a:chExt cx="2945344" cy="1990959"/>
          </a:xfrm>
        </p:grpSpPr>
        <p:pic>
          <p:nvPicPr>
            <p:cNvPr id="17" name="Picture 16" descr="A person in a red shirt&#10;&#10;Description automatically generated">
              <a:extLst>
                <a:ext uri="{FF2B5EF4-FFF2-40B4-BE49-F238E27FC236}">
                  <a16:creationId xmlns:a16="http://schemas.microsoft.com/office/drawing/2014/main" id="{85A4D6D2-CC6C-4D1C-AC22-23B434BE7B23}"/>
                </a:ext>
              </a:extLst>
            </p:cNvPr>
            <p:cNvPicPr>
              <a:picLocks noChangeAspect="1"/>
            </p:cNvPicPr>
            <p:nvPr/>
          </p:nvPicPr>
          <p:blipFill rotWithShape="1">
            <a:blip r:embed="rId6">
              <a:extLst>
                <a:ext uri="{28A0092B-C50C-407E-A947-70E740481C1C}">
                  <a14:useLocalDpi xmlns:a14="http://schemas.microsoft.com/office/drawing/2010/main" val="0"/>
                </a:ext>
              </a:extLst>
            </a:blip>
            <a:srcRect l="-1" t="5525" r="4366" b="31428"/>
            <a:stretch/>
          </p:blipFill>
          <p:spPr>
            <a:xfrm>
              <a:off x="6205257" y="262385"/>
              <a:ext cx="1499584" cy="1481296"/>
            </a:xfrm>
            <a:prstGeom prst="flowChartConnector">
              <a:avLst/>
            </a:prstGeom>
            <a:ln w="66675">
              <a:solidFill>
                <a:srgbClr val="E12975"/>
              </a:solidFill>
            </a:ln>
          </p:spPr>
        </p:pic>
        <p:sp>
          <p:nvSpPr>
            <p:cNvPr id="18" name="TextBox 17">
              <a:extLst>
                <a:ext uri="{FF2B5EF4-FFF2-40B4-BE49-F238E27FC236}">
                  <a16:creationId xmlns:a16="http://schemas.microsoft.com/office/drawing/2014/main" id="{33905080-74E6-4836-A68B-8E17C0D5F0BC}"/>
                </a:ext>
              </a:extLst>
            </p:cNvPr>
            <p:cNvSpPr txBox="1"/>
            <p:nvPr/>
          </p:nvSpPr>
          <p:spPr>
            <a:xfrm>
              <a:off x="6363781" y="1599414"/>
              <a:ext cx="2786820" cy="653930"/>
            </a:xfrm>
            <a:prstGeom prst="rect">
              <a:avLst/>
            </a:prstGeom>
            <a:noFill/>
          </p:spPr>
          <p:txBody>
            <a:bodyPr wrap="square" lIns="91440" tIns="45720" rIns="91440" bIns="45720" rtlCol="0" anchor="t">
              <a:spAutoFit/>
            </a:bodyPr>
            <a:lstStyle/>
            <a:p>
              <a:pPr algn="r" defTabSz="370351">
                <a:defRPr/>
              </a:pPr>
              <a:r>
                <a:rPr lang="en-GB" sz="1100" dirty="0">
                  <a:solidFill>
                    <a:srgbClr val="A626AA"/>
                  </a:solidFill>
                  <a:latin typeface="Arialle Bold"/>
                  <a:ea typeface="Arialle Bold" panose="020B0604020202020204" charset="0"/>
                  <a:cs typeface="Arialle Bold" panose="020B0604020202020204" charset="0"/>
                </a:rPr>
                <a:t>Clare Langman</a:t>
              </a:r>
            </a:p>
            <a:p>
              <a:pPr algn="r" defTabSz="370351">
                <a:defRPr/>
              </a:pPr>
              <a:r>
                <a:rPr lang="en-GB" sz="1100" dirty="0">
                  <a:solidFill>
                    <a:srgbClr val="A626AA"/>
                  </a:solidFill>
                  <a:latin typeface="Arialle Bold"/>
                  <a:ea typeface="Arialle Bold" panose="020B0604020202020204" charset="0"/>
                  <a:cs typeface="Arialle Bold" panose="020B0604020202020204" charset="0"/>
                </a:rPr>
                <a:t>Information Services Lead</a:t>
              </a:r>
            </a:p>
          </p:txBody>
        </p:sp>
      </p:grpSp>
      <p:pic>
        <p:nvPicPr>
          <p:cNvPr id="19" name="Picture 18" descr="A close up of a person&#10;&#10;Description automatically generated">
            <a:extLst>
              <a:ext uri="{FF2B5EF4-FFF2-40B4-BE49-F238E27FC236}">
                <a16:creationId xmlns:a16="http://schemas.microsoft.com/office/drawing/2014/main" id="{04953709-90DD-4472-999D-42AF8D68BCC7}"/>
              </a:ext>
            </a:extLst>
          </p:cNvPr>
          <p:cNvPicPr>
            <a:picLocks noChangeAspect="1"/>
          </p:cNvPicPr>
          <p:nvPr/>
        </p:nvPicPr>
        <p:blipFill rotWithShape="1">
          <a:blip r:embed="rId5">
            <a:extLst>
              <a:ext uri="{28A0092B-C50C-407E-A947-70E740481C1C}">
                <a14:useLocalDpi xmlns:a14="http://schemas.microsoft.com/office/drawing/2010/main" val="0"/>
              </a:ext>
            </a:extLst>
          </a:blip>
          <a:srcRect l="415" t="588" r="1966" b="31629"/>
          <a:stretch/>
        </p:blipFill>
        <p:spPr>
          <a:xfrm>
            <a:off x="5170831" y="2948603"/>
            <a:ext cx="1012219" cy="999875"/>
          </a:xfrm>
          <a:prstGeom prst="flowChartConnector">
            <a:avLst/>
          </a:prstGeom>
          <a:ln w="66675">
            <a:solidFill>
              <a:srgbClr val="E12975"/>
            </a:solidFill>
          </a:ln>
        </p:spPr>
      </p:pic>
      <p:pic>
        <p:nvPicPr>
          <p:cNvPr id="20" name="Picture 19">
            <a:extLst>
              <a:ext uri="{FF2B5EF4-FFF2-40B4-BE49-F238E27FC236}">
                <a16:creationId xmlns:a16="http://schemas.microsoft.com/office/drawing/2014/main" id="{97BDA700-D1E1-42B7-AA70-6B4523E910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515" t="19900" r="4851" b="27991"/>
          <a:stretch/>
        </p:blipFill>
        <p:spPr>
          <a:xfrm>
            <a:off x="5170831" y="2948604"/>
            <a:ext cx="1012219" cy="987782"/>
          </a:xfrm>
          <a:prstGeom prst="ellipse">
            <a:avLst/>
          </a:prstGeom>
        </p:spPr>
      </p:pic>
      <p:sp>
        <p:nvSpPr>
          <p:cNvPr id="21" name="TextBox 20">
            <a:extLst>
              <a:ext uri="{FF2B5EF4-FFF2-40B4-BE49-F238E27FC236}">
                <a16:creationId xmlns:a16="http://schemas.microsoft.com/office/drawing/2014/main" id="{E76CE433-30D6-4A2B-BDA5-582D2C5D0648}"/>
              </a:ext>
            </a:extLst>
          </p:cNvPr>
          <p:cNvSpPr txBox="1"/>
          <p:nvPr/>
        </p:nvSpPr>
        <p:spPr>
          <a:xfrm>
            <a:off x="4664422" y="4000882"/>
            <a:ext cx="2025036" cy="430887"/>
          </a:xfrm>
          <a:prstGeom prst="rect">
            <a:avLst/>
          </a:prstGeom>
          <a:noFill/>
        </p:spPr>
        <p:txBody>
          <a:bodyPr wrap="square" lIns="91440" tIns="45720" rIns="91440" bIns="45720" rtlCol="0" anchor="t">
            <a:spAutoFit/>
          </a:bodyPr>
          <a:lstStyle/>
          <a:p>
            <a:pPr algn="ctr" defTabSz="617220"/>
            <a:r>
              <a:rPr lang="en-GB" sz="1100" dirty="0">
                <a:solidFill>
                  <a:srgbClr val="A626AA"/>
                </a:solidFill>
                <a:latin typeface="Arialle Bold" panose="020B0604020202020204"/>
              </a:rPr>
              <a:t>Giada Zanella</a:t>
            </a:r>
          </a:p>
          <a:p>
            <a:pPr algn="ctr" defTabSz="617220"/>
            <a:r>
              <a:rPr lang="en-GB" sz="1100" dirty="0">
                <a:solidFill>
                  <a:srgbClr val="A626AA"/>
                </a:solidFill>
                <a:latin typeface="Arialle Bold" panose="020B0604020202020204"/>
              </a:rPr>
              <a:t>Health and Life Sciences</a:t>
            </a:r>
          </a:p>
        </p:txBody>
      </p:sp>
    </p:spTree>
    <p:extLst>
      <p:ext uri="{BB962C8B-B14F-4D97-AF65-F5344CB8AC3E}">
        <p14:creationId xmlns:p14="http://schemas.microsoft.com/office/powerpoint/2010/main" val="304913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95EA9-2D10-42C8-BECA-F517B5257FD6}"/>
              </a:ext>
            </a:extLst>
          </p:cNvPr>
          <p:cNvSpPr>
            <a:spLocks noGrp="1"/>
          </p:cNvSpPr>
          <p:nvPr>
            <p:ph type="title"/>
          </p:nvPr>
        </p:nvSpPr>
        <p:spPr/>
        <p:txBody>
          <a:bodyPr/>
          <a:lstStyle/>
          <a:p>
            <a:r>
              <a:rPr lang="en-GB" dirty="0"/>
              <a:t>The online survey</a:t>
            </a:r>
          </a:p>
        </p:txBody>
      </p:sp>
    </p:spTree>
    <p:extLst>
      <p:ext uri="{BB962C8B-B14F-4D97-AF65-F5344CB8AC3E}">
        <p14:creationId xmlns:p14="http://schemas.microsoft.com/office/powerpoint/2010/main" val="3542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8745-2168-410A-9EF7-A03165FD9525}"/>
              </a:ext>
            </a:extLst>
          </p:cNvPr>
          <p:cNvSpPr>
            <a:spLocks noGrp="1"/>
          </p:cNvSpPr>
          <p:nvPr>
            <p:ph type="title"/>
          </p:nvPr>
        </p:nvSpPr>
        <p:spPr/>
        <p:txBody>
          <a:bodyPr/>
          <a:lstStyle/>
          <a:p>
            <a:r>
              <a:rPr lang="en-GB" dirty="0"/>
              <a:t>Participants overview: demographics</a:t>
            </a:r>
          </a:p>
        </p:txBody>
      </p:sp>
      <p:sp>
        <p:nvSpPr>
          <p:cNvPr id="3" name="Content Placeholder 2">
            <a:extLst>
              <a:ext uri="{FF2B5EF4-FFF2-40B4-BE49-F238E27FC236}">
                <a16:creationId xmlns:a16="http://schemas.microsoft.com/office/drawing/2014/main" id="{E9CE3639-1A0C-4AE5-B73D-A01A90051E30}"/>
              </a:ext>
            </a:extLst>
          </p:cNvPr>
          <p:cNvSpPr>
            <a:spLocks noGrp="1"/>
          </p:cNvSpPr>
          <p:nvPr>
            <p:ph sz="quarter" idx="10"/>
          </p:nvPr>
        </p:nvSpPr>
        <p:spPr/>
        <p:txBody>
          <a:bodyPr vert="horz" lIns="91440" tIns="45720" rIns="91440" bIns="45720" anchor="t"/>
          <a:lstStyle/>
          <a:p>
            <a:pPr marL="179705" indent="-179705"/>
            <a:r>
              <a:rPr lang="en-GB" dirty="0"/>
              <a:t>336 participants</a:t>
            </a:r>
            <a:endParaRPr lang="en-US" dirty="0"/>
          </a:p>
          <a:p>
            <a:r>
              <a:rPr lang="en-GB" dirty="0"/>
              <a:t>Majority 18-25, in Birmingham</a:t>
            </a:r>
          </a:p>
        </p:txBody>
      </p:sp>
      <p:pic>
        <p:nvPicPr>
          <p:cNvPr id="4" name="Picture 4" descr="Chart, bar chart&#10;&#10;Description automatically generated">
            <a:extLst>
              <a:ext uri="{FF2B5EF4-FFF2-40B4-BE49-F238E27FC236}">
                <a16:creationId xmlns:a16="http://schemas.microsoft.com/office/drawing/2014/main" id="{CBA11694-415B-0251-20D4-069A810E3D9E}"/>
              </a:ext>
            </a:extLst>
          </p:cNvPr>
          <p:cNvPicPr>
            <a:picLocks noChangeAspect="1"/>
          </p:cNvPicPr>
          <p:nvPr/>
        </p:nvPicPr>
        <p:blipFill>
          <a:blip r:embed="rId2"/>
          <a:stretch>
            <a:fillRect/>
          </a:stretch>
        </p:blipFill>
        <p:spPr>
          <a:xfrm>
            <a:off x="326571" y="2144079"/>
            <a:ext cx="4090307" cy="2684142"/>
          </a:xfrm>
          <a:prstGeom prst="rect">
            <a:avLst/>
          </a:prstGeom>
        </p:spPr>
      </p:pic>
      <p:pic>
        <p:nvPicPr>
          <p:cNvPr id="5" name="Picture 6" descr="Chart, bar chart&#10;&#10;Description automatically generated">
            <a:extLst>
              <a:ext uri="{FF2B5EF4-FFF2-40B4-BE49-F238E27FC236}">
                <a16:creationId xmlns:a16="http://schemas.microsoft.com/office/drawing/2014/main" id="{FE15BDF2-81A8-C2F8-32CC-1255E795D5E1}"/>
              </a:ext>
            </a:extLst>
          </p:cNvPr>
          <p:cNvPicPr>
            <a:picLocks noChangeAspect="1"/>
          </p:cNvPicPr>
          <p:nvPr/>
        </p:nvPicPr>
        <p:blipFill>
          <a:blip r:embed="rId3"/>
          <a:stretch>
            <a:fillRect/>
          </a:stretch>
        </p:blipFill>
        <p:spPr>
          <a:xfrm>
            <a:off x="4580164" y="1888804"/>
            <a:ext cx="4278085" cy="3178364"/>
          </a:xfrm>
          <a:prstGeom prst="rect">
            <a:avLst/>
          </a:prstGeom>
        </p:spPr>
      </p:pic>
    </p:spTree>
    <p:extLst>
      <p:ext uri="{BB962C8B-B14F-4D97-AF65-F5344CB8AC3E}">
        <p14:creationId xmlns:p14="http://schemas.microsoft.com/office/powerpoint/2010/main" val="400422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56A6-DF35-4864-A207-98B618FAC827}"/>
              </a:ext>
            </a:extLst>
          </p:cNvPr>
          <p:cNvSpPr>
            <a:spLocks noGrp="1"/>
          </p:cNvSpPr>
          <p:nvPr>
            <p:ph type="title"/>
          </p:nvPr>
        </p:nvSpPr>
        <p:spPr/>
        <p:txBody>
          <a:bodyPr/>
          <a:lstStyle/>
          <a:p>
            <a:r>
              <a:rPr lang="en-GB" dirty="0"/>
              <a:t>Participants overview: programmes</a:t>
            </a:r>
          </a:p>
        </p:txBody>
      </p:sp>
      <p:sp>
        <p:nvSpPr>
          <p:cNvPr id="3" name="Content Placeholder 2">
            <a:extLst>
              <a:ext uri="{FF2B5EF4-FFF2-40B4-BE49-F238E27FC236}">
                <a16:creationId xmlns:a16="http://schemas.microsoft.com/office/drawing/2014/main" id="{0E4EF7F4-D6DF-44E0-8CED-656EF6383C84}"/>
              </a:ext>
            </a:extLst>
          </p:cNvPr>
          <p:cNvSpPr>
            <a:spLocks noGrp="1"/>
          </p:cNvSpPr>
          <p:nvPr>
            <p:ph sz="quarter" idx="10"/>
          </p:nvPr>
        </p:nvSpPr>
        <p:spPr/>
        <p:txBody>
          <a:bodyPr/>
          <a:lstStyle/>
          <a:p>
            <a:r>
              <a:rPr lang="en-GB" dirty="0"/>
              <a:t>Majority undergraduates, full-time (93.7%)</a:t>
            </a:r>
          </a:p>
          <a:p>
            <a:endParaRPr lang="en-GB" dirty="0"/>
          </a:p>
        </p:txBody>
      </p:sp>
      <p:graphicFrame>
        <p:nvGraphicFramePr>
          <p:cNvPr id="7" name="Table 6">
            <a:extLst>
              <a:ext uri="{FF2B5EF4-FFF2-40B4-BE49-F238E27FC236}">
                <a16:creationId xmlns:a16="http://schemas.microsoft.com/office/drawing/2014/main" id="{7C916E06-4C14-4726-A7B3-3AF42795C8EC}"/>
              </a:ext>
            </a:extLst>
          </p:cNvPr>
          <p:cNvGraphicFramePr>
            <a:graphicFrameLocks noGrp="1"/>
          </p:cNvGraphicFramePr>
          <p:nvPr>
            <p:extLst>
              <p:ext uri="{D42A27DB-BD31-4B8C-83A1-F6EECF244321}">
                <p14:modId xmlns:p14="http://schemas.microsoft.com/office/powerpoint/2010/main" val="3081914881"/>
              </p:ext>
            </p:extLst>
          </p:nvPr>
        </p:nvGraphicFramePr>
        <p:xfrm>
          <a:off x="672860" y="1742536"/>
          <a:ext cx="3128992" cy="1267308"/>
        </p:xfrm>
        <a:graphic>
          <a:graphicData uri="http://schemas.openxmlformats.org/drawingml/2006/table">
            <a:tbl>
              <a:tblPr/>
              <a:tblGrid>
                <a:gridCol w="2213190">
                  <a:extLst>
                    <a:ext uri="{9D8B030D-6E8A-4147-A177-3AD203B41FA5}">
                      <a16:colId xmlns:a16="http://schemas.microsoft.com/office/drawing/2014/main" val="2718843092"/>
                    </a:ext>
                  </a:extLst>
                </a:gridCol>
                <a:gridCol w="915802">
                  <a:extLst>
                    <a:ext uri="{9D8B030D-6E8A-4147-A177-3AD203B41FA5}">
                      <a16:colId xmlns:a16="http://schemas.microsoft.com/office/drawing/2014/main" val="2522987928"/>
                    </a:ext>
                  </a:extLst>
                </a:gridCol>
              </a:tblGrid>
              <a:tr h="316827">
                <a:tc>
                  <a:txBody>
                    <a:bodyPr/>
                    <a:lstStyle/>
                    <a:p>
                      <a:pPr algn="ctr" fontAlgn="b"/>
                      <a:r>
                        <a:rPr lang="en-GB" sz="1400" b="1" i="0" u="none" strike="noStrike" dirty="0">
                          <a:solidFill>
                            <a:srgbClr val="000000"/>
                          </a:solidFill>
                          <a:effectLst/>
                          <a:latin typeface="Arial"/>
                          <a:cs typeface="Arial"/>
                        </a:rPr>
                        <a:t>Undergraduates</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Arial"/>
                          <a:cs typeface="Arial"/>
                        </a:rPr>
                        <a:t>181</a:t>
                      </a:r>
                      <a:endParaRPr lang="en-US" b="1"/>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313003"/>
                  </a:ext>
                </a:extLst>
              </a:tr>
              <a:tr h="316827">
                <a:tc>
                  <a:txBody>
                    <a:bodyPr/>
                    <a:lstStyle/>
                    <a:p>
                      <a:pPr algn="ctr" fontAlgn="b"/>
                      <a:r>
                        <a:rPr lang="en-GB" sz="1400" b="0" i="0" u="none" strike="noStrike" dirty="0">
                          <a:solidFill>
                            <a:srgbClr val="000000"/>
                          </a:solidFill>
                          <a:effectLst/>
                          <a:latin typeface="Arial"/>
                          <a:cs typeface="Arial"/>
                        </a:rPr>
                        <a:t>Postgraduates</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a:cs typeface="Arial"/>
                        </a:rPr>
                        <a:t>147</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691894"/>
                  </a:ext>
                </a:extLst>
              </a:tr>
              <a:tr h="316827">
                <a:tc>
                  <a:txBody>
                    <a:bodyPr/>
                    <a:lstStyle/>
                    <a:p>
                      <a:pPr algn="ctr" fontAlgn="b"/>
                      <a:r>
                        <a:rPr lang="en-GB" sz="1400" b="0" i="0" u="none" strike="noStrike" dirty="0">
                          <a:solidFill>
                            <a:srgbClr val="000000"/>
                          </a:solidFill>
                          <a:effectLst/>
                          <a:latin typeface="Arial"/>
                          <a:cs typeface="Arial"/>
                        </a:rPr>
                        <a:t>Foundation</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a:cs typeface="Arial"/>
                        </a:rPr>
                        <a:t>4</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2041"/>
                  </a:ext>
                </a:extLst>
              </a:tr>
              <a:tr h="316827">
                <a:tc>
                  <a:txBody>
                    <a:bodyPr/>
                    <a:lstStyle/>
                    <a:p>
                      <a:pPr algn="ctr" fontAlgn="b"/>
                      <a:r>
                        <a:rPr lang="en-GB" sz="1400" b="0" i="0" u="none" strike="noStrike" dirty="0">
                          <a:solidFill>
                            <a:srgbClr val="000000"/>
                          </a:solidFill>
                          <a:effectLst/>
                          <a:latin typeface="Arial"/>
                          <a:cs typeface="Arial"/>
                        </a:rPr>
                        <a:t>Doctorate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8291306"/>
                  </a:ext>
                </a:extLst>
              </a:tr>
            </a:tbl>
          </a:graphicData>
        </a:graphic>
      </p:graphicFrame>
      <p:graphicFrame>
        <p:nvGraphicFramePr>
          <p:cNvPr id="8" name="Table 7">
            <a:extLst>
              <a:ext uri="{FF2B5EF4-FFF2-40B4-BE49-F238E27FC236}">
                <a16:creationId xmlns:a16="http://schemas.microsoft.com/office/drawing/2014/main" id="{D0F784E5-FCDD-4F96-AD7D-3D8C5B031D70}"/>
              </a:ext>
            </a:extLst>
          </p:cNvPr>
          <p:cNvGraphicFramePr>
            <a:graphicFrameLocks noGrp="1"/>
          </p:cNvGraphicFramePr>
          <p:nvPr>
            <p:extLst>
              <p:ext uri="{D42A27DB-BD31-4B8C-83A1-F6EECF244321}">
                <p14:modId xmlns:p14="http://schemas.microsoft.com/office/powerpoint/2010/main" val="353413909"/>
              </p:ext>
            </p:extLst>
          </p:nvPr>
        </p:nvGraphicFramePr>
        <p:xfrm>
          <a:off x="4332855" y="1742536"/>
          <a:ext cx="4278312" cy="2217789"/>
        </p:xfrm>
        <a:graphic>
          <a:graphicData uri="http://schemas.openxmlformats.org/drawingml/2006/table">
            <a:tbl>
              <a:tblPr/>
              <a:tblGrid>
                <a:gridCol w="3515745">
                  <a:extLst>
                    <a:ext uri="{9D8B030D-6E8A-4147-A177-3AD203B41FA5}">
                      <a16:colId xmlns:a16="http://schemas.microsoft.com/office/drawing/2014/main" val="3745044172"/>
                    </a:ext>
                  </a:extLst>
                </a:gridCol>
                <a:gridCol w="762567">
                  <a:extLst>
                    <a:ext uri="{9D8B030D-6E8A-4147-A177-3AD203B41FA5}">
                      <a16:colId xmlns:a16="http://schemas.microsoft.com/office/drawing/2014/main" val="4093021742"/>
                    </a:ext>
                  </a:extLst>
                </a:gridCol>
              </a:tblGrid>
              <a:tr h="316827">
                <a:tc>
                  <a:txBody>
                    <a:bodyPr/>
                    <a:lstStyle/>
                    <a:p>
                      <a:pPr algn="ctr" fontAlgn="b"/>
                      <a:r>
                        <a:rPr lang="en-GB" sz="1400" b="0" i="0" u="none" strike="noStrike" dirty="0">
                          <a:solidFill>
                            <a:srgbClr val="000000"/>
                          </a:solidFill>
                          <a:effectLst/>
                          <a:latin typeface="Arial"/>
                          <a:cs typeface="Arial"/>
                        </a:rPr>
                        <a:t>Health and Life Sciences</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a:cs typeface="Arial"/>
                        </a:rPr>
                        <a:t>114</a:t>
                      </a:r>
                      <a:endParaRPr lang="en-US" dirty="0"/>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438319"/>
                  </a:ext>
                </a:extLst>
              </a:tr>
              <a:tr h="316827">
                <a:tc>
                  <a:txBody>
                    <a:bodyPr/>
                    <a:lstStyle/>
                    <a:p>
                      <a:pPr algn="ctr" fontAlgn="b"/>
                      <a:r>
                        <a:rPr lang="en-GB" sz="1400" b="0" i="0" u="none" strike="noStrike" dirty="0">
                          <a:solidFill>
                            <a:srgbClr val="000000"/>
                          </a:solidFill>
                          <a:effectLst/>
                          <a:latin typeface="Arial"/>
                          <a:cs typeface="Arial"/>
                        </a:rPr>
                        <a:t>Eng and Physical Sciences</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a:cs typeface="Arial"/>
                        </a:rPr>
                        <a:t>45</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468390"/>
                  </a:ext>
                </a:extLst>
              </a:tr>
              <a:tr h="316827">
                <a:tc>
                  <a:txBody>
                    <a:bodyPr/>
                    <a:lstStyle/>
                    <a:p>
                      <a:pPr algn="ctr" fontAlgn="b"/>
                      <a:r>
                        <a:rPr lang="en-GB" sz="1400" b="1" i="0" u="none" strike="noStrike" dirty="0">
                          <a:solidFill>
                            <a:srgbClr val="000000"/>
                          </a:solidFill>
                          <a:effectLst/>
                          <a:latin typeface="Arial"/>
                          <a:cs typeface="Arial"/>
                        </a:rPr>
                        <a:t>Business and Social Science</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Arial"/>
                          <a:cs typeface="Arial"/>
                        </a:rPr>
                        <a:t>160</a:t>
                      </a:r>
                      <a:endParaRPr lang="en-GB" sz="1400" b="1" i="0" u="none" strike="noStrike">
                        <a:solidFill>
                          <a:srgbClr val="000000"/>
                        </a:solidFill>
                        <a:effectLst/>
                        <a:latin typeface="Arial"/>
                        <a:cs typeface="Arial"/>
                      </a:endParaRP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267206"/>
                  </a:ext>
                </a:extLst>
              </a:tr>
              <a:tr h="316827">
                <a:tc>
                  <a:txBody>
                    <a:bodyPr/>
                    <a:lstStyle/>
                    <a:p>
                      <a:pPr algn="ctr" fontAlgn="b"/>
                      <a:r>
                        <a:rPr lang="en-GB" sz="1400" b="0" i="0" u="none" strike="noStrike" dirty="0">
                          <a:solidFill>
                            <a:srgbClr val="000000"/>
                          </a:solidFill>
                          <a:effectLst/>
                          <a:latin typeface="Arial"/>
                          <a:cs typeface="Arial"/>
                        </a:rPr>
                        <a:t>(of which Social Science and Humanities)</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14</a:t>
                      </a:r>
                    </a:p>
                  </a:txBody>
                  <a:tcPr marL="6350" marR="6350" marT="63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768873"/>
                  </a:ext>
                </a:extLst>
              </a:tr>
              <a:tr h="316827">
                <a:tc>
                  <a:txBody>
                    <a:bodyPr/>
                    <a:lstStyle/>
                    <a:p>
                      <a:pPr lvl="0" algn="ctr">
                        <a:buNone/>
                      </a:pPr>
                      <a:r>
                        <a:rPr lang="en-GB" sz="1400" b="0" i="0" u="none" strike="noStrike" dirty="0">
                          <a:solidFill>
                            <a:srgbClr val="000000"/>
                          </a:solidFill>
                          <a:effectLst/>
                          <a:latin typeface="Arial"/>
                          <a:cs typeface="Arial"/>
                        </a:rPr>
                        <a:t>Joint HLS/BSS</a:t>
                      </a:r>
                    </a:p>
                  </a:txBody>
                  <a:tcPr marL="6350" marR="6350" marT="635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GB" sz="1400" b="0" i="0" u="none" strike="noStrike" dirty="0">
                          <a:solidFill>
                            <a:srgbClr val="000000"/>
                          </a:solidFill>
                          <a:effectLst/>
                          <a:latin typeface="Arial"/>
                          <a:cs typeface="Arial"/>
                        </a:rPr>
                        <a:t>6</a:t>
                      </a:r>
                    </a:p>
                  </a:txBody>
                  <a:tcPr marL="6350" marR="6350" marT="635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059148"/>
                  </a:ext>
                </a:extLst>
              </a:tr>
              <a:tr h="316827">
                <a:tc>
                  <a:txBody>
                    <a:bodyPr/>
                    <a:lstStyle/>
                    <a:p>
                      <a:pPr lvl="0" algn="ctr">
                        <a:buNone/>
                      </a:pPr>
                      <a:r>
                        <a:rPr lang="en-GB" sz="1400" b="0" i="0" u="none" strike="noStrike" dirty="0">
                          <a:solidFill>
                            <a:srgbClr val="000000"/>
                          </a:solidFill>
                          <a:effectLst/>
                          <a:latin typeface="Arial"/>
                          <a:cs typeface="Arial"/>
                        </a:rPr>
                        <a:t>Joint EPS/BSS</a:t>
                      </a:r>
                    </a:p>
                  </a:txBody>
                  <a:tcPr marL="6350" marR="6350" marT="635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gn="ctr">
                        <a:buNone/>
                      </a:pPr>
                      <a:r>
                        <a:rPr lang="en-GB" sz="1400" b="0" i="0" u="none" strike="noStrike" dirty="0">
                          <a:solidFill>
                            <a:srgbClr val="000000"/>
                          </a:solidFill>
                          <a:effectLst/>
                          <a:latin typeface="Arial"/>
                          <a:cs typeface="Arial"/>
                        </a:rPr>
                        <a:t>6</a:t>
                      </a:r>
                    </a:p>
                  </a:txBody>
                  <a:tcPr marL="6350" marR="6350" marT="635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106536"/>
                  </a:ext>
                </a:extLst>
              </a:tr>
              <a:tr h="316827">
                <a:tc>
                  <a:txBody>
                    <a:bodyPr/>
                    <a:lstStyle/>
                    <a:p>
                      <a:pPr lvl="0" algn="ctr">
                        <a:buNone/>
                      </a:pPr>
                      <a:r>
                        <a:rPr lang="en-GB" sz="1400" b="0" i="0" u="none" strike="noStrike" dirty="0">
                          <a:solidFill>
                            <a:srgbClr val="000000"/>
                          </a:solidFill>
                          <a:effectLst/>
                          <a:latin typeface="Arial"/>
                          <a:cs typeface="Arial"/>
                        </a:rPr>
                        <a:t>Joint HLS/EPS</a:t>
                      </a:r>
                    </a:p>
                  </a:txBody>
                  <a:tcPr marL="6350" marR="6350" marT="6350">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GB" sz="1400" b="0" i="0" u="none" strike="noStrike" dirty="0">
                          <a:solidFill>
                            <a:srgbClr val="000000"/>
                          </a:solidFill>
                          <a:effectLst/>
                          <a:latin typeface="Arial"/>
                          <a:cs typeface="Arial"/>
                        </a:rPr>
                        <a:t>3</a:t>
                      </a:r>
                    </a:p>
                  </a:txBody>
                  <a:tcPr marL="6350" marR="6350" marT="635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03643108"/>
                  </a:ext>
                </a:extLst>
              </a:tr>
            </a:tbl>
          </a:graphicData>
        </a:graphic>
      </p:graphicFrame>
    </p:spTree>
    <p:extLst>
      <p:ext uri="{BB962C8B-B14F-4D97-AF65-F5344CB8AC3E}">
        <p14:creationId xmlns:p14="http://schemas.microsoft.com/office/powerpoint/2010/main" val="348951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4A6E0-6B48-793D-256B-DAE4B2C0AFF6}"/>
              </a:ext>
            </a:extLst>
          </p:cNvPr>
          <p:cNvSpPr>
            <a:spLocks noGrp="1"/>
          </p:cNvSpPr>
          <p:nvPr>
            <p:ph sz="quarter" idx="10"/>
          </p:nvPr>
        </p:nvSpPr>
        <p:spPr/>
        <p:txBody>
          <a:bodyPr vert="horz" lIns="91440" tIns="45720" rIns="91440" bIns="45720" anchor="t"/>
          <a:lstStyle/>
          <a:p>
            <a:pPr marL="179705" indent="-179705"/>
            <a:r>
              <a:rPr lang="en-GB" dirty="0"/>
              <a:t>E-books and print books are equally popular re preference, but actual usage is higher on e-books </a:t>
            </a:r>
          </a:p>
          <a:p>
            <a:pPr marL="179705" indent="-179705"/>
            <a:r>
              <a:rPr lang="en-GB" dirty="0"/>
              <a:t>Distance and age were the most significant variables which predicted behaviour, with students who were younger and/or living further away from campus being more likely to use e-books</a:t>
            </a:r>
          </a:p>
          <a:p>
            <a:pPr marL="179705" indent="-179705"/>
            <a:r>
              <a:rPr lang="en-GB" dirty="0"/>
              <a:t>Students are less likely to use annotations and highlights within e-books</a:t>
            </a:r>
          </a:p>
          <a:p>
            <a:pPr marL="179705" indent="-179705"/>
            <a:r>
              <a:rPr lang="en-GB" dirty="0"/>
              <a:t>Students who cannot access </a:t>
            </a:r>
            <a:r>
              <a:rPr lang="en-GB" u="sng" dirty="0"/>
              <a:t>print </a:t>
            </a:r>
            <a:r>
              <a:rPr lang="en-GB" dirty="0"/>
              <a:t>books are more likely to notify the library, but they are more likely to contact their lecturer if they can't access </a:t>
            </a:r>
            <a:r>
              <a:rPr lang="en-GB" u="sng" dirty="0"/>
              <a:t>e-books</a:t>
            </a:r>
          </a:p>
          <a:p>
            <a:pPr marL="179705" indent="-179705"/>
            <a:r>
              <a:rPr lang="en-GB" dirty="0"/>
              <a:t>Engineering and Physical Sciences students more likely to answer in favour of print books (preference and usage)</a:t>
            </a:r>
          </a:p>
          <a:p>
            <a:pPr marL="179705" indent="-179705"/>
            <a:r>
              <a:rPr lang="en-GB" dirty="0"/>
              <a:t>The older the student, and the further they live, the more likely they are to buy their own copy </a:t>
            </a:r>
          </a:p>
        </p:txBody>
      </p:sp>
      <p:sp>
        <p:nvSpPr>
          <p:cNvPr id="3" name="Title 2">
            <a:extLst>
              <a:ext uri="{FF2B5EF4-FFF2-40B4-BE49-F238E27FC236}">
                <a16:creationId xmlns:a16="http://schemas.microsoft.com/office/drawing/2014/main" id="{97A1B912-4889-F0FF-B88F-6997D250E456}"/>
              </a:ext>
            </a:extLst>
          </p:cNvPr>
          <p:cNvSpPr>
            <a:spLocks noGrp="1"/>
          </p:cNvSpPr>
          <p:nvPr>
            <p:ph type="title"/>
          </p:nvPr>
        </p:nvSpPr>
        <p:spPr/>
        <p:txBody>
          <a:bodyPr vert="horz" lIns="91440" tIns="45720" rIns="91440" bIns="45720" anchor="t"/>
          <a:lstStyle/>
          <a:p>
            <a:r>
              <a:rPr lang="en-GB" dirty="0"/>
              <a:t>Survey main findings</a:t>
            </a:r>
          </a:p>
        </p:txBody>
      </p:sp>
    </p:spTree>
    <p:extLst>
      <p:ext uri="{BB962C8B-B14F-4D97-AF65-F5344CB8AC3E}">
        <p14:creationId xmlns:p14="http://schemas.microsoft.com/office/powerpoint/2010/main" val="260110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5F4E6-7162-B06E-D218-CC943E81197E}"/>
              </a:ext>
            </a:extLst>
          </p:cNvPr>
          <p:cNvSpPr>
            <a:spLocks noGrp="1"/>
          </p:cNvSpPr>
          <p:nvPr>
            <p:ph type="title"/>
          </p:nvPr>
        </p:nvSpPr>
        <p:spPr/>
        <p:txBody>
          <a:bodyPr vert="horz" lIns="91440" tIns="45720" rIns="91440" bIns="45720" anchor="t"/>
          <a:lstStyle/>
          <a:p>
            <a:r>
              <a:rPr lang="en-GB" dirty="0"/>
              <a:t>Other UX activities</a:t>
            </a:r>
          </a:p>
        </p:txBody>
      </p:sp>
    </p:spTree>
    <p:extLst>
      <p:ext uri="{BB962C8B-B14F-4D97-AF65-F5344CB8AC3E}">
        <p14:creationId xmlns:p14="http://schemas.microsoft.com/office/powerpoint/2010/main" val="518570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c25fe09-aea1-4c32-b608-efc6241c6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6666</TotalTime>
  <Words>808</Words>
  <Application>Microsoft Office PowerPoint</Application>
  <PresentationFormat>On-screen Show (16:9)</PresentationFormat>
  <Paragraphs>114</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Arialle Bold</vt:lpstr>
      <vt:lpstr>Calibri</vt:lpstr>
      <vt:lpstr>Office Theme</vt:lpstr>
      <vt:lpstr>Textbook Project</vt:lpstr>
      <vt:lpstr>In this presentation:</vt:lpstr>
      <vt:lpstr>The project</vt:lpstr>
      <vt:lpstr>Information Specialists </vt:lpstr>
      <vt:lpstr>The online survey</vt:lpstr>
      <vt:lpstr>Participants overview: demographics</vt:lpstr>
      <vt:lpstr>Participants overview: programmes</vt:lpstr>
      <vt:lpstr>Survey main findings</vt:lpstr>
      <vt:lpstr>Other UX activities</vt:lpstr>
      <vt:lpstr>Focus groups – main findings</vt:lpstr>
      <vt:lpstr>Usability testing – main findings</vt:lpstr>
      <vt:lpstr>Academic interviews – main findings</vt:lpstr>
      <vt:lpstr>Conclusions </vt:lpstr>
      <vt:lpstr>Limitations</vt:lpstr>
      <vt:lpstr>What we have learned and 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Kerstin Treder</cp:lastModifiedBy>
  <cp:revision>991</cp:revision>
  <dcterms:created xsi:type="dcterms:W3CDTF">2010-04-12T23:12:02Z</dcterms:created>
  <dcterms:modified xsi:type="dcterms:W3CDTF">2022-08-18T12:22:11Z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