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66" r:id="rId10"/>
    <p:sldId id="274" r:id="rId11"/>
    <p:sldId id="275" r:id="rId12"/>
    <p:sldId id="269" r:id="rId13"/>
    <p:sldId id="276" r:id="rId14"/>
    <p:sldId id="277" r:id="rId15"/>
    <p:sldId id="285" r:id="rId16"/>
    <p:sldId id="260" r:id="rId17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1B0931"/>
    <a:srgbClr val="FF9900"/>
    <a:srgbClr val="2803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7AF42-C8F4-46C5-88D3-FCEE835A34B9}" v="2" dt="2022-08-15T09:20:57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51761" autoAdjust="0"/>
  </p:normalViewPr>
  <p:slideViewPr>
    <p:cSldViewPr snapToGrid="0" snapToObjects="1">
      <p:cViewPr varScale="1">
        <p:scale>
          <a:sx n="44" d="100"/>
          <a:sy n="44" d="100"/>
        </p:scale>
        <p:origin x="1494" y="4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Rush" userId="c4ee5706-ce04-49c2-8bfd-663c4b8a49a1" providerId="ADAL" clId="{0367AF42-C8F4-46C5-88D3-FCEE835A34B9}"/>
    <pc:docChg chg="custSel addSld modSld">
      <pc:chgData name="Nathan Rush" userId="c4ee5706-ce04-49c2-8bfd-663c4b8a49a1" providerId="ADAL" clId="{0367AF42-C8F4-46C5-88D3-FCEE835A34B9}" dt="2022-08-15T13:18:34.824" v="52" actId="404"/>
      <pc:docMkLst>
        <pc:docMk/>
      </pc:docMkLst>
      <pc:sldChg chg="modSp mod">
        <pc:chgData name="Nathan Rush" userId="c4ee5706-ce04-49c2-8bfd-663c4b8a49a1" providerId="ADAL" clId="{0367AF42-C8F4-46C5-88D3-FCEE835A34B9}" dt="2022-08-15T13:18:34.824" v="52" actId="404"/>
        <pc:sldMkLst>
          <pc:docMk/>
          <pc:sldMk cId="2191001994" sldId="256"/>
        </pc:sldMkLst>
        <pc:spChg chg="mod">
          <ac:chgData name="Nathan Rush" userId="c4ee5706-ce04-49c2-8bfd-663c4b8a49a1" providerId="ADAL" clId="{0367AF42-C8F4-46C5-88D3-FCEE835A34B9}" dt="2022-08-15T13:18:34.824" v="52" actId="404"/>
          <ac:spMkLst>
            <pc:docMk/>
            <pc:sldMk cId="2191001994" sldId="256"/>
            <ac:spMk id="5" creationId="{00000000-0000-0000-0000-000000000000}"/>
          </ac:spMkLst>
        </pc:spChg>
        <pc:spChg chg="mod">
          <ac:chgData name="Nathan Rush" userId="c4ee5706-ce04-49c2-8bfd-663c4b8a49a1" providerId="ADAL" clId="{0367AF42-C8F4-46C5-88D3-FCEE835A34B9}" dt="2022-08-15T13:18:09.260" v="49" actId="1076"/>
          <ac:spMkLst>
            <pc:docMk/>
            <pc:sldMk cId="2191001994" sldId="256"/>
            <ac:spMk id="6" creationId="{00000000-0000-0000-0000-000000000000}"/>
          </ac:spMkLst>
        </pc:spChg>
      </pc:sldChg>
      <pc:sldChg chg="modNotesTx">
        <pc:chgData name="Nathan Rush" userId="c4ee5706-ce04-49c2-8bfd-663c4b8a49a1" providerId="ADAL" clId="{0367AF42-C8F4-46C5-88D3-FCEE835A34B9}" dt="2022-08-15T09:22:16.515" v="38" actId="20577"/>
        <pc:sldMkLst>
          <pc:docMk/>
          <pc:sldMk cId="311457141" sldId="266"/>
        </pc:sldMkLst>
      </pc:sldChg>
      <pc:sldChg chg="modNotesTx">
        <pc:chgData name="Nathan Rush" userId="c4ee5706-ce04-49c2-8bfd-663c4b8a49a1" providerId="ADAL" clId="{0367AF42-C8F4-46C5-88D3-FCEE835A34B9}" dt="2022-08-15T09:22:22.614" v="39" actId="20577"/>
        <pc:sldMkLst>
          <pc:docMk/>
          <pc:sldMk cId="1789758811" sldId="274"/>
        </pc:sldMkLst>
      </pc:sldChg>
      <pc:sldChg chg="modNotesTx">
        <pc:chgData name="Nathan Rush" userId="c4ee5706-ce04-49c2-8bfd-663c4b8a49a1" providerId="ADAL" clId="{0367AF42-C8F4-46C5-88D3-FCEE835A34B9}" dt="2022-08-15T09:22:31.041" v="40" actId="20577"/>
        <pc:sldMkLst>
          <pc:docMk/>
          <pc:sldMk cId="2647711970" sldId="275"/>
        </pc:sldMkLst>
      </pc:sldChg>
      <pc:sldChg chg="modNotesTx">
        <pc:chgData name="Nathan Rush" userId="c4ee5706-ce04-49c2-8bfd-663c4b8a49a1" providerId="ADAL" clId="{0367AF42-C8F4-46C5-88D3-FCEE835A34B9}" dt="2022-08-15T09:22:33.559" v="41" actId="20577"/>
        <pc:sldMkLst>
          <pc:docMk/>
          <pc:sldMk cId="196947440" sldId="276"/>
        </pc:sldMkLst>
      </pc:sldChg>
      <pc:sldChg chg="modNotesTx">
        <pc:chgData name="Nathan Rush" userId="c4ee5706-ce04-49c2-8bfd-663c4b8a49a1" providerId="ADAL" clId="{0367AF42-C8F4-46C5-88D3-FCEE835A34B9}" dt="2022-08-15T09:22:36.474" v="42" actId="20577"/>
        <pc:sldMkLst>
          <pc:docMk/>
          <pc:sldMk cId="897020114" sldId="277"/>
        </pc:sldMkLst>
      </pc:sldChg>
      <pc:sldChg chg="modNotesTx">
        <pc:chgData name="Nathan Rush" userId="c4ee5706-ce04-49c2-8bfd-663c4b8a49a1" providerId="ADAL" clId="{0367AF42-C8F4-46C5-88D3-FCEE835A34B9}" dt="2022-08-15T09:21:43.142" v="29" actId="20577"/>
        <pc:sldMkLst>
          <pc:docMk/>
          <pc:sldMk cId="2311286733" sldId="278"/>
        </pc:sldMkLst>
      </pc:sldChg>
      <pc:sldChg chg="modNotesTx">
        <pc:chgData name="Nathan Rush" userId="c4ee5706-ce04-49c2-8bfd-663c4b8a49a1" providerId="ADAL" clId="{0367AF42-C8F4-46C5-88D3-FCEE835A34B9}" dt="2022-08-15T09:21:49.782" v="31" actId="20577"/>
        <pc:sldMkLst>
          <pc:docMk/>
          <pc:sldMk cId="1005585544" sldId="279"/>
        </pc:sldMkLst>
      </pc:sldChg>
      <pc:sldChg chg="modNotesTx">
        <pc:chgData name="Nathan Rush" userId="c4ee5706-ce04-49c2-8bfd-663c4b8a49a1" providerId="ADAL" clId="{0367AF42-C8F4-46C5-88D3-FCEE835A34B9}" dt="2022-08-15T09:21:55.418" v="32" actId="20577"/>
        <pc:sldMkLst>
          <pc:docMk/>
          <pc:sldMk cId="1145060270" sldId="280"/>
        </pc:sldMkLst>
      </pc:sldChg>
      <pc:sldChg chg="modNotesTx">
        <pc:chgData name="Nathan Rush" userId="c4ee5706-ce04-49c2-8bfd-663c4b8a49a1" providerId="ADAL" clId="{0367AF42-C8F4-46C5-88D3-FCEE835A34B9}" dt="2022-08-15T09:22:02.413" v="34" actId="20577"/>
        <pc:sldMkLst>
          <pc:docMk/>
          <pc:sldMk cId="3567564732" sldId="281"/>
        </pc:sldMkLst>
      </pc:sldChg>
      <pc:sldChg chg="modNotesTx">
        <pc:chgData name="Nathan Rush" userId="c4ee5706-ce04-49c2-8bfd-663c4b8a49a1" providerId="ADAL" clId="{0367AF42-C8F4-46C5-88D3-FCEE835A34B9}" dt="2022-08-15T09:22:05.938" v="35" actId="20577"/>
        <pc:sldMkLst>
          <pc:docMk/>
          <pc:sldMk cId="3738000653" sldId="282"/>
        </pc:sldMkLst>
      </pc:sldChg>
      <pc:sldChg chg="modNotesTx">
        <pc:chgData name="Nathan Rush" userId="c4ee5706-ce04-49c2-8bfd-663c4b8a49a1" providerId="ADAL" clId="{0367AF42-C8F4-46C5-88D3-FCEE835A34B9}" dt="2022-08-15T09:22:08.989" v="36" actId="20577"/>
        <pc:sldMkLst>
          <pc:docMk/>
          <pc:sldMk cId="3666881748" sldId="283"/>
        </pc:sldMkLst>
      </pc:sldChg>
      <pc:sldChg chg="modNotesTx">
        <pc:chgData name="Nathan Rush" userId="c4ee5706-ce04-49c2-8bfd-663c4b8a49a1" providerId="ADAL" clId="{0367AF42-C8F4-46C5-88D3-FCEE835A34B9}" dt="2022-08-15T09:22:12.347" v="37" actId="20577"/>
        <pc:sldMkLst>
          <pc:docMk/>
          <pc:sldMk cId="3346053399" sldId="284"/>
        </pc:sldMkLst>
      </pc:sldChg>
      <pc:sldChg chg="addSp delSp modSp new mod">
        <pc:chgData name="Nathan Rush" userId="c4ee5706-ce04-49c2-8bfd-663c4b8a49a1" providerId="ADAL" clId="{0367AF42-C8F4-46C5-88D3-FCEE835A34B9}" dt="2022-08-15T09:21:32.620" v="28" actId="1076"/>
        <pc:sldMkLst>
          <pc:docMk/>
          <pc:sldMk cId="3025858448" sldId="285"/>
        </pc:sldMkLst>
        <pc:spChg chg="del">
          <ac:chgData name="Nathan Rush" userId="c4ee5706-ce04-49c2-8bfd-663c4b8a49a1" providerId="ADAL" clId="{0367AF42-C8F4-46C5-88D3-FCEE835A34B9}" dt="2022-08-15T09:20:44.932" v="2" actId="26606"/>
          <ac:spMkLst>
            <pc:docMk/>
            <pc:sldMk cId="3025858448" sldId="285"/>
            <ac:spMk id="2" creationId="{2A2630DE-8923-AE51-3968-9A5CCA5EB1C4}"/>
          </ac:spMkLst>
        </pc:spChg>
        <pc:spChg chg="del">
          <ac:chgData name="Nathan Rush" userId="c4ee5706-ce04-49c2-8bfd-663c4b8a49a1" providerId="ADAL" clId="{0367AF42-C8F4-46C5-88D3-FCEE835A34B9}" dt="2022-08-15T09:20:39.114" v="1" actId="931"/>
          <ac:spMkLst>
            <pc:docMk/>
            <pc:sldMk cId="3025858448" sldId="285"/>
            <ac:spMk id="3" creationId="{60D5CA30-D0B9-F4E0-096D-BDFD65612214}"/>
          </ac:spMkLst>
        </pc:spChg>
        <pc:spChg chg="add mod">
          <ac:chgData name="Nathan Rush" userId="c4ee5706-ce04-49c2-8bfd-663c4b8a49a1" providerId="ADAL" clId="{0367AF42-C8F4-46C5-88D3-FCEE835A34B9}" dt="2022-08-15T09:21:32.620" v="28" actId="1076"/>
          <ac:spMkLst>
            <pc:docMk/>
            <pc:sldMk cId="3025858448" sldId="285"/>
            <ac:spMk id="6" creationId="{7F13E29D-A903-B1B5-EEAA-920697886EF2}"/>
          </ac:spMkLst>
        </pc:spChg>
        <pc:picChg chg="add mod">
          <ac:chgData name="Nathan Rush" userId="c4ee5706-ce04-49c2-8bfd-663c4b8a49a1" providerId="ADAL" clId="{0367AF42-C8F4-46C5-88D3-FCEE835A34B9}" dt="2022-08-15T09:20:44.932" v="2" actId="26606"/>
          <ac:picMkLst>
            <pc:docMk/>
            <pc:sldMk cId="3025858448" sldId="285"/>
            <ac:picMk id="5" creationId="{3FE35CE2-321C-55CB-9097-BC2026FBDE4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7C37F-70CA-DA4B-9BF7-D3284F004EB6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85354-1BB5-0D49-8EAE-C2125EAE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09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4EF16-AF87-416B-94B2-5DA7916EB510}" type="datetimeFigureOut">
              <a:rPr lang="en-GB" smtClean="0"/>
              <a:t>15/08/2022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DBCB6-6870-41E0-8257-389B4CA02A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4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224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18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cs typeface="Calibri" panose="020F0502020204030204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477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10 minutes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Consider how training and workshops are delivered in your </a:t>
            </a:r>
            <a:r>
              <a:rPr lang="en-US" dirty="0" err="1">
                <a:cs typeface="Calibri"/>
              </a:rPr>
              <a:t>instiyution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Think about how you choose to deliver it that way. For example, was it evidence based or was it a more practical decision?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Do you collect feed from your training? Realistically what is this measuring?</a:t>
            </a: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/>
              </a:rPr>
              <a:t>Have you considered a gaining a broader user perspective of your users experiences? How might you go about that?</a:t>
            </a:r>
          </a:p>
          <a:p>
            <a:pPr marL="171450" indent="-171450">
              <a:buFont typeface="Arial"/>
              <a:buChar char="•"/>
            </a:pPr>
            <a:endParaRPr lang="en-US" b="1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We don't expect you to cover all of this in 10 minutes – just focus on the part that interests your group or that you feel is the most pertinent at the current time.</a:t>
            </a:r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889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11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34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446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65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45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713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716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34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0DBCB6-6870-41E0-8257-389B4CA02A3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9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paulatki/Desktop/2015%20LU%20Logos/PRINT/LU/png/For%20use%20on%20A4/LU_A4_WHITE.pn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Mode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57" y="2293274"/>
            <a:ext cx="8277728" cy="1355650"/>
          </a:xfrm>
        </p:spPr>
        <p:txBody>
          <a:bodyPr anchor="t"/>
          <a:lstStyle>
            <a:lvl1pPr algn="l">
              <a:lnSpc>
                <a:spcPct val="80000"/>
              </a:lnSpc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157" y="1502228"/>
            <a:ext cx="8277728" cy="791046"/>
          </a:xfrm>
        </p:spPr>
        <p:txBody>
          <a:bodyPr anchor="b">
            <a:normAutofit/>
          </a:bodyPr>
          <a:lstStyle>
            <a:lvl1pPr marL="0" indent="0" algn="l">
              <a:lnSpc>
                <a:spcPct val="80000"/>
              </a:lnSpc>
              <a:buNone/>
              <a:defRPr sz="1800" spc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954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_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4489118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722313" y="1126910"/>
            <a:ext cx="7772400" cy="1714832"/>
          </a:xfrm>
        </p:spPr>
        <p:txBody>
          <a:bodyPr anchor="t">
            <a:noAutofit/>
          </a:bodyPr>
          <a:lstStyle>
            <a:lvl1pPr marL="0" indent="0" algn="ctr">
              <a:lnSpc>
                <a:spcPct val="80000"/>
              </a:lnSpc>
              <a:buNone/>
              <a:defRPr sz="3600" b="1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Thank you!</a:t>
            </a:r>
          </a:p>
        </p:txBody>
      </p:sp>
      <p:pic>
        <p:nvPicPr>
          <p:cNvPr id="8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3635230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1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Standar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2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  <a:ln>
            <a:noFill/>
          </a:ln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403"/>
            <a:ext cx="8229600" cy="3792956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8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6402"/>
            <a:ext cx="5766197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96403"/>
            <a:ext cx="2385159" cy="191779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402"/>
            <a:ext cx="4038600" cy="3789948"/>
          </a:xfrm>
        </p:spPr>
        <p:txBody>
          <a:bodyPr/>
          <a:lstStyle>
            <a:lvl1pPr marL="342900" indent="-342900">
              <a:buClrTx/>
              <a:buFont typeface="Arial"/>
              <a:buChar char="•"/>
              <a:defRPr sz="2400">
                <a:solidFill>
                  <a:schemeClr val="tx2"/>
                </a:solidFill>
              </a:defRPr>
            </a:lvl1pPr>
            <a:lvl2pPr marL="742950" indent="-285750">
              <a:buClrTx/>
              <a:buFont typeface="Arial"/>
              <a:buChar char="•"/>
              <a:defRPr sz="2000">
                <a:solidFill>
                  <a:schemeClr val="tx2"/>
                </a:solidFill>
              </a:defRPr>
            </a:lvl2pPr>
            <a:lvl3pPr marL="1143000" indent="-228600">
              <a:buClrTx/>
              <a:buFont typeface="Arial"/>
              <a:buChar char="•"/>
              <a:defRPr sz="1800">
                <a:solidFill>
                  <a:schemeClr val="tx2"/>
                </a:solidFill>
              </a:defRPr>
            </a:lvl3pPr>
            <a:lvl4pPr marL="1600200" indent="-228600">
              <a:buClrTx/>
              <a:buFont typeface="Arial"/>
              <a:buChar char="•"/>
              <a:defRPr sz="1600">
                <a:solidFill>
                  <a:schemeClr val="tx2"/>
                </a:solidFill>
              </a:defRPr>
            </a:lvl4pPr>
            <a:lvl5pPr marL="2057400" indent="-228600">
              <a:buClrTx/>
              <a:buFont typeface="Arial"/>
              <a:buChar char="•"/>
              <a:defRPr sz="14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822960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99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123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457200" y="1288033"/>
            <a:ext cx="5754160" cy="3798317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8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301641" y="1288032"/>
            <a:ext cx="2385159" cy="1926163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  <p:sp>
        <p:nvSpPr>
          <p:cNvPr id="9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6301641" y="3272880"/>
            <a:ext cx="2385159" cy="181347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(click icons to add content)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289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66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244235"/>
            <a:ext cx="7772400" cy="271898"/>
          </a:xfr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buNone/>
              <a:defRPr sz="2000" spc="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Inspiring Winners since 1909</a:t>
            </a:r>
          </a:p>
        </p:txBody>
      </p:sp>
      <p:pic>
        <p:nvPicPr>
          <p:cNvPr id="7" name="LU_A4_WHITE.png" descr="/Users/paulatki/Desktop/2015 LU Logos/PRINT/LU/png/For use on A4/LU_A4_WHITE.png"/>
          <p:cNvPicPr>
            <a:picLocks noChangeAspect="1"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45" y="2100446"/>
            <a:ext cx="2737110" cy="9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18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79784"/>
            <a:ext cx="8229600" cy="630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452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BFEFA66-9419-2A49-A041-7C28C5AE4F17}" type="datetimeFigureOut">
              <a:rPr lang="en-US" smtClean="0"/>
              <a:pPr/>
              <a:t>8/15/2022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95BD5A-1FA1-9D44-B58D-C612997E6C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20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671" r:id="rId4"/>
    <p:sldLayoutId id="2147483664" r:id="rId5"/>
    <p:sldLayoutId id="2147483666" r:id="rId6"/>
    <p:sldLayoutId id="2147483670" r:id="rId7"/>
    <p:sldLayoutId id="2147483667" r:id="rId8"/>
    <p:sldLayoutId id="2147483672" r:id="rId9"/>
    <p:sldLayoutId id="2147483673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157" y="1215911"/>
            <a:ext cx="8277728" cy="1355650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r>
              <a:rPr lang="en-GB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Realigning the Doctoral Training Programme at Loughborough University: Determining learning preferences. </a:t>
            </a:r>
            <a:b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cap="none" dirty="0"/>
            </a:br>
            <a:r>
              <a:rPr lang="en-US" cap="none" dirty="0"/>
              <a:t>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41157" y="530972"/>
            <a:ext cx="8277728" cy="791046"/>
          </a:xfrm>
        </p:spPr>
        <p:txBody>
          <a:bodyPr/>
          <a:lstStyle/>
          <a:p>
            <a:r>
              <a:rPr lang="en-US" dirty="0"/>
              <a:t>University Library</a:t>
            </a:r>
          </a:p>
        </p:txBody>
      </p:sp>
    </p:spTree>
    <p:extLst>
      <p:ext uri="{BB962C8B-B14F-4D97-AF65-F5344CB8AC3E}">
        <p14:creationId xmlns:p14="http://schemas.microsoft.com/office/powerpoint/2010/main" val="2191001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sinesscard&#10;&#10;Description automatically generated">
            <a:extLst>
              <a:ext uri="{FF2B5EF4-FFF2-40B4-BE49-F238E27FC236}">
                <a16:creationId xmlns:a16="http://schemas.microsoft.com/office/drawing/2014/main" id="{A731BE0C-114C-F532-1863-78FAAD37C9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34" b="13279"/>
          <a:stretch/>
        </p:blipFill>
        <p:spPr>
          <a:xfrm>
            <a:off x="20" y="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9A49F-360D-CCA7-ED98-5F9F61D59A0E}"/>
              </a:ext>
            </a:extLst>
          </p:cNvPr>
          <p:cNvSpPr txBox="1"/>
          <p:nvPr/>
        </p:nvSpPr>
        <p:spPr>
          <a:xfrm>
            <a:off x="5338998" y="1590860"/>
            <a:ext cx="350430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How did we respond?</a:t>
            </a:r>
          </a:p>
        </p:txBody>
      </p:sp>
    </p:spTree>
    <p:extLst>
      <p:ext uri="{BB962C8B-B14F-4D97-AF65-F5344CB8AC3E}">
        <p14:creationId xmlns:p14="http://schemas.microsoft.com/office/powerpoint/2010/main" val="17897588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measuring stick, compass&#10;&#10;Description automatically generated">
            <a:extLst>
              <a:ext uri="{FF2B5EF4-FFF2-40B4-BE49-F238E27FC236}">
                <a16:creationId xmlns:a16="http://schemas.microsoft.com/office/drawing/2014/main" id="{9F1CB94F-E922-88C9-7A3C-C3FB3C9DD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52435F-BF34-C15E-8635-6C5E0A1067C8}"/>
              </a:ext>
            </a:extLst>
          </p:cNvPr>
          <p:cNvSpPr txBox="1"/>
          <p:nvPr/>
        </p:nvSpPr>
        <p:spPr>
          <a:xfrm>
            <a:off x="3220720" y="483771"/>
            <a:ext cx="568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1B0931"/>
                </a:solidFill>
              </a:rPr>
              <a:t>How do we measure … ?</a:t>
            </a:r>
          </a:p>
        </p:txBody>
      </p:sp>
    </p:spTree>
    <p:extLst>
      <p:ext uri="{BB962C8B-B14F-4D97-AF65-F5344CB8AC3E}">
        <p14:creationId xmlns:p14="http://schemas.microsoft.com/office/powerpoint/2010/main" val="264771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09B6-ED43-BCA4-F501-21994DCB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53C3-A71B-8D5A-510A-25B1A87B3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 is your offering to researchers delivered?</a:t>
            </a:r>
          </a:p>
          <a:p>
            <a:r>
              <a:rPr lang="en-US" dirty="0"/>
              <a:t>Why do it that way? How did you come to that decision?</a:t>
            </a:r>
          </a:p>
          <a:p>
            <a:r>
              <a:rPr lang="en-US" dirty="0"/>
              <a:t>Do you collect feedback?</a:t>
            </a:r>
          </a:p>
          <a:p>
            <a:r>
              <a:rPr lang="en-US" dirty="0"/>
              <a:t>What is this feedback measuring?</a:t>
            </a:r>
          </a:p>
          <a:p>
            <a:r>
              <a:rPr lang="en-US" dirty="0"/>
              <a:t>Have you considered any other ways of taking feedback?</a:t>
            </a:r>
          </a:p>
        </p:txBody>
      </p:sp>
    </p:spTree>
    <p:extLst>
      <p:ext uri="{BB962C8B-B14F-4D97-AF65-F5344CB8AC3E}">
        <p14:creationId xmlns:p14="http://schemas.microsoft.com/office/powerpoint/2010/main" val="2674466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A0C27E32-3372-737A-887E-88E53E464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38" b="12857"/>
          <a:stretch/>
        </p:blipFill>
        <p:spPr>
          <a:xfrm>
            <a:off x="20" y="10"/>
            <a:ext cx="9143980" cy="51434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CF2E9C-DEE4-1FBA-6CB1-544C72328C82}"/>
              </a:ext>
            </a:extLst>
          </p:cNvPr>
          <p:cNvSpPr txBox="1"/>
          <p:nvPr/>
        </p:nvSpPr>
        <p:spPr>
          <a:xfrm>
            <a:off x="2128520" y="1808480"/>
            <a:ext cx="4886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1B0931"/>
                </a:solidFill>
              </a:rPr>
              <a:t>Feedback</a:t>
            </a:r>
            <a:endParaRPr lang="en-GB" sz="2000" dirty="0">
              <a:solidFill>
                <a:srgbClr val="1B09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2074F0E-E5EC-5B4F-D263-EB5247974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6802"/>
            <a:ext cx="8229600" cy="609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5007B0D3-F3DB-0B8B-42DD-953BF4CD0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814" y="872197"/>
            <a:ext cx="7485392" cy="42053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7020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3FE35CE2-321C-55CB-9097-BC2026FBD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38" b="20462"/>
          <a:stretch/>
        </p:blipFill>
        <p:spPr>
          <a:xfrm>
            <a:off x="20" y="10"/>
            <a:ext cx="9143980" cy="5143490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13E29D-A903-B1B5-EEAA-920697886EF2}"/>
              </a:ext>
            </a:extLst>
          </p:cNvPr>
          <p:cNvSpPr txBox="1"/>
          <p:nvPr/>
        </p:nvSpPr>
        <p:spPr>
          <a:xfrm>
            <a:off x="650240" y="1694587"/>
            <a:ext cx="392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1B093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02585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/>
              <a:t>Inspiring Winners Since 1909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722313" y="1126910"/>
            <a:ext cx="7772400" cy="2370971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2400" b="0" dirty="0">
                <a:solidFill>
                  <a:schemeClr val="bg1"/>
                </a:solidFill>
              </a:rPr>
              <a:t>Contact us:</a:t>
            </a:r>
          </a:p>
          <a:p>
            <a:r>
              <a:rPr lang="en-US" sz="2400" b="0" dirty="0">
                <a:solidFill>
                  <a:schemeClr val="bg1"/>
                </a:solidFill>
              </a:rPr>
              <a:t>j.de-lillo@lboro.ac.uk</a:t>
            </a:r>
            <a:endParaRPr lang="en-US" sz="2400" b="0" dirty="0">
              <a:solidFill>
                <a:schemeClr val="bg1"/>
              </a:solidFill>
              <a:cs typeface="Arial"/>
            </a:endParaRPr>
          </a:p>
          <a:p>
            <a:r>
              <a:rPr lang="en-US" sz="2400" b="0" dirty="0">
                <a:solidFill>
                  <a:schemeClr val="bg1"/>
                </a:solidFill>
                <a:cs typeface="Arial"/>
              </a:rPr>
              <a:t>n.p.rush@lboro.ac.uk</a:t>
            </a:r>
          </a:p>
          <a:p>
            <a:endParaRPr lang="en-US" sz="2400" b="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5224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9239"/>
            <a:ext cx="8229600" cy="3386922"/>
          </a:xfrm>
        </p:spPr>
        <p:txBody>
          <a:bodyPr/>
          <a:lstStyle/>
          <a:p>
            <a:r>
              <a:rPr lang="en-GB" dirty="0"/>
              <a:t>Share findings from our survey/focus groups, conducted with researchers to understand their experiences of training.</a:t>
            </a:r>
          </a:p>
          <a:p>
            <a:r>
              <a:rPr lang="en-GB" dirty="0"/>
              <a:t>Reflections on the implications and our responses to the findings.</a:t>
            </a:r>
          </a:p>
          <a:p>
            <a:r>
              <a:rPr lang="en-GB" dirty="0"/>
              <a:t>Thoughts on feedback mechanisms.</a:t>
            </a:r>
          </a:p>
          <a:p>
            <a:r>
              <a:rPr lang="en-GB" dirty="0"/>
              <a:t>Group discussions.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286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17216-0B27-88DB-17A0-97327D32B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 and who do we work with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848FE-E20C-AE94-BAA5-44F3E0F5A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Library</a:t>
            </a:r>
          </a:p>
          <a:p>
            <a:r>
              <a:rPr lang="en-US" dirty="0"/>
              <a:t>Doctoral college</a:t>
            </a:r>
          </a:p>
          <a:p>
            <a:r>
              <a:rPr lang="en-US" dirty="0"/>
              <a:t>Emphasis on face to face with a gradual shift to online</a:t>
            </a:r>
          </a:p>
        </p:txBody>
      </p:sp>
    </p:spTree>
    <p:extLst>
      <p:ext uri="{BB962C8B-B14F-4D97-AF65-F5344CB8AC3E}">
        <p14:creationId xmlns:p14="http://schemas.microsoft.com/office/powerpoint/2010/main" val="1005585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DD65B-712A-125E-212B-7AA9A0C13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perspective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E6058-F8B4-AFE0-95A8-F0E886B4A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our research community really want?</a:t>
            </a:r>
          </a:p>
          <a:p>
            <a:r>
              <a:rPr lang="en-US" dirty="0"/>
              <a:t>Have we been making assumptions?</a:t>
            </a:r>
          </a:p>
          <a:p>
            <a:endParaRPr lang="en-US" dirty="0"/>
          </a:p>
          <a:p>
            <a:r>
              <a:rPr lang="en-US" dirty="0"/>
              <a:t>How did we ask them?</a:t>
            </a:r>
          </a:p>
        </p:txBody>
      </p:sp>
    </p:spTree>
    <p:extLst>
      <p:ext uri="{BB962C8B-B14F-4D97-AF65-F5344CB8AC3E}">
        <p14:creationId xmlns:p14="http://schemas.microsoft.com/office/powerpoint/2010/main" val="114506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15CE-FF54-C5F9-343C-79DB754F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620B5-87E3-47BB-FF32-415B6788A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3572"/>
            <a:ext cx="7158335" cy="578231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1C65DBB-FB26-92B4-6E82-02EAF6212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97440"/>
            <a:ext cx="795370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3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Q 10. If you were given the option, which method would you prefer to use to access learning/support materials?</a:t>
            </a:r>
            <a:r>
              <a:rPr kumimoji="0" lang="en-GB" altLang="en-US" sz="1300" b="0" i="0" u="none" strike="noStrike" cap="none" normalizeH="0" baseline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Picture 3" descr="Chart, bar chart&#10;&#10;Description automatically generated">
            <a:extLst>
              <a:ext uri="{FF2B5EF4-FFF2-40B4-BE49-F238E27FC236}">
                <a16:creationId xmlns:a16="http://schemas.microsoft.com/office/drawing/2014/main" id="{EC3C31DF-3DF6-10CC-F9A8-18F439CD0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38543"/>
            <a:ext cx="9144000" cy="320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892565-BFFE-89E5-9AA8-4B5B6C538EC4}"/>
              </a:ext>
            </a:extLst>
          </p:cNvPr>
          <p:cNvSpPr txBox="1"/>
          <p:nvPr/>
        </p:nvSpPr>
        <p:spPr>
          <a:xfrm>
            <a:off x="317500" y="1297598"/>
            <a:ext cx="8089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 10. If you were given the option, which method would you prefer to use to access learning/support materials?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564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58374-09B9-5BD8-67DB-5E45BF2A5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A32F8A80-E65F-6ECD-E84D-67E9939E5F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82800"/>
            <a:ext cx="8991600" cy="286127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6E6D3-5D35-DF95-79E7-BD688BA7A998}"/>
              </a:ext>
            </a:extLst>
          </p:cNvPr>
          <p:cNvSpPr txBox="1"/>
          <p:nvPr/>
        </p:nvSpPr>
        <p:spPr>
          <a:xfrm>
            <a:off x="457200" y="1485899"/>
            <a:ext cx="8534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Q11:</a:t>
            </a:r>
            <a:r>
              <a:rPr lang="en-GB" sz="2000" b="1" i="0" dirty="0">
                <a:solidFill>
                  <a:srgbClr val="2F5496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000" b="1" i="0" dirty="0">
                <a:solidFill>
                  <a:srgbClr val="2F5496"/>
                </a:solidFill>
                <a:effectLst/>
                <a:latin typeface="Calibri Light" panose="020F0302020204030204" pitchFamily="34" charset="0"/>
              </a:rPr>
              <a:t>What sorts of materials would you prefer to have access to? 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0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69AE-1DC0-1131-EB5B-2CFD88B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CD8B-EDE4-F276-9306-0ABCD335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7692A3BB-7A0E-81D2-AB85-E733337EE368}"/>
              </a:ext>
            </a:extLst>
          </p:cNvPr>
          <p:cNvSpPr/>
          <p:nvPr/>
        </p:nvSpPr>
        <p:spPr>
          <a:xfrm>
            <a:off x="477555" y="1842051"/>
            <a:ext cx="2804266" cy="1789410"/>
          </a:xfrm>
          <a:prstGeom prst="wedgeRectCallou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Remote sessions are good - you can do them whenever, play/pause and take time to make notes 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F71DA1F6-087E-B05D-8D7E-088F31EB62AD}"/>
              </a:ext>
            </a:extLst>
          </p:cNvPr>
          <p:cNvSpPr/>
          <p:nvPr/>
        </p:nvSpPr>
        <p:spPr>
          <a:xfrm>
            <a:off x="3654469" y="1296403"/>
            <a:ext cx="2254685" cy="1935312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Some of the courses really need physical interaction, some may not, depends on the workshops</a:t>
            </a:r>
            <a:endParaRPr lang="en-GB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8C81B44-4B41-5E7F-E52F-ABF4A1C79ED5}"/>
              </a:ext>
            </a:extLst>
          </p:cNvPr>
          <p:cNvSpPr/>
          <p:nvPr/>
        </p:nvSpPr>
        <p:spPr>
          <a:xfrm>
            <a:off x="6281802" y="2820337"/>
            <a:ext cx="2098110" cy="811124"/>
          </a:xfrm>
          <a:prstGeom prst="wedgeRectCallou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Flexibility is good</a:t>
            </a:r>
            <a:endParaRPr lang="en-GB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C013136-9F8E-73CD-97BC-7D39C976932B}"/>
              </a:ext>
            </a:extLst>
          </p:cNvPr>
          <p:cNvSpPr/>
          <p:nvPr/>
        </p:nvSpPr>
        <p:spPr>
          <a:xfrm>
            <a:off x="6458732" y="846904"/>
            <a:ext cx="2098110" cy="1465545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On line training is very useful for part time students with full time jobs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D506031B-0C9D-D0B9-C7D2-0780B4F9E2C5}"/>
              </a:ext>
            </a:extLst>
          </p:cNvPr>
          <p:cNvSpPr/>
          <p:nvPr/>
        </p:nvSpPr>
        <p:spPr>
          <a:xfrm>
            <a:off x="3654469" y="4038258"/>
            <a:ext cx="4725443" cy="814191"/>
          </a:xfrm>
          <a:prstGeom prst="wedgeRectCallou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If the trainings are only on-demand videos, we can already find most of the content online</a:t>
            </a:r>
          </a:p>
        </p:txBody>
      </p:sp>
    </p:spTree>
    <p:extLst>
      <p:ext uri="{BB962C8B-B14F-4D97-AF65-F5344CB8AC3E}">
        <p14:creationId xmlns:p14="http://schemas.microsoft.com/office/powerpoint/2010/main" val="3666881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69AE-1DC0-1131-EB5B-2CFD88B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CD8B-EDE4-F276-9306-0ABCD335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FAA55542-3D14-FCBC-31C3-EBC4DAF09D0D}"/>
              </a:ext>
            </a:extLst>
          </p:cNvPr>
          <p:cNvSpPr/>
          <p:nvPr/>
        </p:nvSpPr>
        <p:spPr>
          <a:xfrm>
            <a:off x="676405" y="1292035"/>
            <a:ext cx="3726490" cy="1651582"/>
          </a:xfrm>
          <a:prstGeom prst="wedgeRectCallou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Personally, online is not the best option…the online experience is not the same as the physical experience…Not my learning preference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9B979D8-31B3-20A7-9707-4BB463BDDBC7}"/>
              </a:ext>
            </a:extLst>
          </p:cNvPr>
          <p:cNvSpPr/>
          <p:nvPr/>
        </p:nvSpPr>
        <p:spPr>
          <a:xfrm>
            <a:off x="4622100" y="817445"/>
            <a:ext cx="3945696" cy="2002311"/>
          </a:xfrm>
          <a:prstGeom prst="wedgeRectCallou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Also, being in the room with other researchers. Collective learning. Even virtual live via Teams is not the same. [F2F is] more productive, seeing other people around researching</a:t>
            </a:r>
          </a:p>
          <a:p>
            <a:pPr algn="ctr"/>
            <a:endParaRPr lang="en-GB" dirty="0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79948D7E-40C0-AE14-0514-0B38F633E9B1}"/>
              </a:ext>
            </a:extLst>
          </p:cNvPr>
          <p:cNvSpPr/>
          <p:nvPr/>
        </p:nvSpPr>
        <p:spPr>
          <a:xfrm>
            <a:off x="2267213" y="3264926"/>
            <a:ext cx="2862194" cy="1503123"/>
          </a:xfrm>
          <a:prstGeom prst="wedgeRect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In class learning is more productive.  Easier for the presenter to support the learning, Sees it. Immediate interaction</a:t>
            </a:r>
            <a:endParaRPr lang="en-GB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4D8F74C3-F8E8-473F-3FB6-7BD3BA9A6D91}"/>
              </a:ext>
            </a:extLst>
          </p:cNvPr>
          <p:cNvSpPr/>
          <p:nvPr/>
        </p:nvSpPr>
        <p:spPr>
          <a:xfrm>
            <a:off x="5445691" y="3534709"/>
            <a:ext cx="3241109" cy="791346"/>
          </a:xfrm>
          <a:prstGeom prst="wedgeRectCallout">
            <a:avLst/>
          </a:prstGeom>
          <a:solidFill>
            <a:srgbClr val="785B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solidFill>
                  <a:schemeClr val="bg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I miss the face-to-face training</a:t>
            </a:r>
          </a:p>
        </p:txBody>
      </p:sp>
    </p:spTree>
    <p:extLst>
      <p:ext uri="{BB962C8B-B14F-4D97-AF65-F5344CB8AC3E}">
        <p14:creationId xmlns:p14="http://schemas.microsoft.com/office/powerpoint/2010/main" val="3346053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269AE-1DC0-1131-EB5B-2CFD88B6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from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BCD8B-EDE4-F276-9306-0ABCD3356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Pragmatic response to learning</a:t>
            </a:r>
          </a:p>
          <a:p>
            <a:r>
              <a:rPr lang="en-US" dirty="0"/>
              <a:t>See value in both in-person and online teaching</a:t>
            </a:r>
          </a:p>
          <a:p>
            <a:r>
              <a:rPr lang="en-US" dirty="0"/>
              <a:t>Seek networking opportunities through learning</a:t>
            </a:r>
          </a:p>
        </p:txBody>
      </p:sp>
    </p:spTree>
    <p:extLst>
      <p:ext uri="{BB962C8B-B14F-4D97-AF65-F5344CB8AC3E}">
        <p14:creationId xmlns:p14="http://schemas.microsoft.com/office/powerpoint/2010/main" val="311457141"/>
      </p:ext>
    </p:extLst>
  </p:cSld>
  <p:clrMapOvr>
    <a:masterClrMapping/>
  </p:clrMapOvr>
</p:sld>
</file>

<file path=ppt/theme/theme1.xml><?xml version="1.0" encoding="utf-8"?>
<a:theme xmlns:a="http://schemas.openxmlformats.org/drawingml/2006/main" name="LU_2015">
  <a:themeElements>
    <a:clrScheme name="Custom 10">
      <a:dk1>
        <a:srgbClr val="6F3092"/>
      </a:dk1>
      <a:lt1>
        <a:srgbClr val="FFFFFF"/>
      </a:lt1>
      <a:dk2>
        <a:srgbClr val="361163"/>
      </a:dk2>
      <a:lt2>
        <a:srgbClr val="CBCECE"/>
      </a:lt2>
      <a:accent1>
        <a:srgbClr val="6F3092"/>
      </a:accent1>
      <a:accent2>
        <a:srgbClr val="B70062"/>
      </a:accent2>
      <a:accent3>
        <a:srgbClr val="ED2482"/>
      </a:accent3>
      <a:accent4>
        <a:srgbClr val="D02F8C"/>
      </a:accent4>
      <a:accent5>
        <a:srgbClr val="ED2482"/>
      </a:accent5>
      <a:accent6>
        <a:srgbClr val="F26A38"/>
      </a:accent6>
      <a:hlink>
        <a:srgbClr val="8C8C8D"/>
      </a:hlink>
      <a:folHlink>
        <a:srgbClr val="525E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LU_2015.thmx</Template>
  <TotalTime>1383</TotalTime>
  <Words>557</Words>
  <Application>Microsoft Office PowerPoint</Application>
  <PresentationFormat>On-screen Show (16:9)</PresentationFormat>
  <Paragraphs>78</Paragraphs>
  <Slides>16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Segoe UI</vt:lpstr>
      <vt:lpstr>Times New Roman</vt:lpstr>
      <vt:lpstr>LU_2015</vt:lpstr>
      <vt:lpstr>  Realigning the Doctoral Training Programme at Loughborough University: Determining learning preferences.    </vt:lpstr>
      <vt:lpstr>Overview</vt:lpstr>
      <vt:lpstr>Who are we and who do we work with</vt:lpstr>
      <vt:lpstr>User perspective</vt:lpstr>
      <vt:lpstr>Findings</vt:lpstr>
      <vt:lpstr>Findings</vt:lpstr>
      <vt:lpstr>Findings</vt:lpstr>
      <vt:lpstr>Findings</vt:lpstr>
      <vt:lpstr>Conclusions from findings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Loughborough</dc:title>
  <dc:creator>Jonathan Walters</dc:creator>
  <cp:lastModifiedBy>Nathan Rush</cp:lastModifiedBy>
  <cp:revision>357</cp:revision>
  <cp:lastPrinted>2022-08-09T16:07:43Z</cp:lastPrinted>
  <dcterms:created xsi:type="dcterms:W3CDTF">2015-08-20T15:34:37Z</dcterms:created>
  <dcterms:modified xsi:type="dcterms:W3CDTF">2022-08-15T13:18:45Z</dcterms:modified>
</cp:coreProperties>
</file>