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0" r:id="rId5"/>
    <p:sldId id="271" r:id="rId6"/>
    <p:sldId id="272" r:id="rId7"/>
    <p:sldId id="273" r:id="rId8"/>
    <p:sldId id="274" r:id="rId9"/>
    <p:sldId id="260" r:id="rId10"/>
    <p:sldId id="277" r:id="rId11"/>
    <p:sldId id="278" r:id="rId12"/>
    <p:sldId id="264" r:id="rId13"/>
    <p:sldId id="276" r:id="rId14"/>
    <p:sldId id="268" r:id="rId15"/>
    <p:sldId id="275" r:id="rId16"/>
    <p:sldId id="262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7AC47-469B-45A8-91DD-FFF2940C3C39}" v="8" dt="2022-08-18T15:14:54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6" autoAdjust="0"/>
  </p:normalViewPr>
  <p:slideViewPr>
    <p:cSldViewPr snapToGrid="0">
      <p:cViewPr varScale="1">
        <p:scale>
          <a:sx n="103" d="100"/>
          <a:sy n="103" d="100"/>
        </p:scale>
        <p:origin x="2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Barnett (Library Services - Library Academic Engagement)" userId="9d1bbdc9-f540-4995-ab45-91e04124a783" providerId="ADAL" clId="{92A7AC47-469B-45A8-91DD-FFF2940C3C39}"/>
    <pc:docChg chg="modSld">
      <pc:chgData name="James Barnett (Library Services - Library Academic Engagement)" userId="9d1bbdc9-f540-4995-ab45-91e04124a783" providerId="ADAL" clId="{92A7AC47-469B-45A8-91DD-FFF2940C3C39}" dt="2022-08-18T15:14:54.394" v="21" actId="20577"/>
      <pc:docMkLst>
        <pc:docMk/>
      </pc:docMkLst>
      <pc:sldChg chg="modNotesTx">
        <pc:chgData name="James Barnett (Library Services - Library Academic Engagement)" userId="9d1bbdc9-f540-4995-ab45-91e04124a783" providerId="ADAL" clId="{92A7AC47-469B-45A8-91DD-FFF2940C3C39}" dt="2022-08-18T15:08:36.009" v="6" actId="20577"/>
        <pc:sldMkLst>
          <pc:docMk/>
          <pc:sldMk cId="1350855770" sldId="260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9:06.795" v="11" actId="20577"/>
        <pc:sldMkLst>
          <pc:docMk/>
          <pc:sldMk cId="2321985127" sldId="262"/>
        </pc:sldMkLst>
      </pc:sldChg>
      <pc:sldChg chg="modSp mod">
        <pc:chgData name="James Barnett (Library Services - Library Academic Engagement)" userId="9d1bbdc9-f540-4995-ab45-91e04124a783" providerId="ADAL" clId="{92A7AC47-469B-45A8-91DD-FFF2940C3C39}" dt="2022-08-18T15:07:52.493" v="1" actId="1076"/>
        <pc:sldMkLst>
          <pc:docMk/>
          <pc:sldMk cId="2780680324" sldId="270"/>
        </pc:sldMkLst>
        <pc:spChg chg="mod">
          <ac:chgData name="James Barnett (Library Services - Library Academic Engagement)" userId="9d1bbdc9-f540-4995-ab45-91e04124a783" providerId="ADAL" clId="{92A7AC47-469B-45A8-91DD-FFF2940C3C39}" dt="2022-08-18T15:07:52.493" v="1" actId="1076"/>
          <ac:spMkLst>
            <pc:docMk/>
            <pc:sldMk cId="2780680324" sldId="270"/>
            <ac:spMk id="3" creationId="{08CB030E-D5F9-4F0A-AD9B-B0D08675CE8C}"/>
          </ac:spMkLst>
        </pc:spChg>
        <pc:spChg chg="mod">
          <ac:chgData name="James Barnett (Library Services - Library Academic Engagement)" userId="9d1bbdc9-f540-4995-ab45-91e04124a783" providerId="ADAL" clId="{92A7AC47-469B-45A8-91DD-FFF2940C3C39}" dt="2022-08-18T15:07:44.257" v="0" actId="1076"/>
          <ac:spMkLst>
            <pc:docMk/>
            <pc:sldMk cId="2780680324" sldId="270"/>
            <ac:spMk id="4" creationId="{A5FF489D-C614-44E9-8A8D-1C45C804A4EA}"/>
          </ac:spMkLst>
        </pc:spChg>
      </pc:sldChg>
      <pc:sldChg chg="modSp modNotesTx">
        <pc:chgData name="James Barnett (Library Services - Library Academic Engagement)" userId="9d1bbdc9-f540-4995-ab45-91e04124a783" providerId="ADAL" clId="{92A7AC47-469B-45A8-91DD-FFF2940C3C39}" dt="2022-08-18T15:14:54.394" v="21" actId="20577"/>
        <pc:sldMkLst>
          <pc:docMk/>
          <pc:sldMk cId="2766506804" sldId="271"/>
        </pc:sldMkLst>
        <pc:spChg chg="mod">
          <ac:chgData name="James Barnett (Library Services - Library Academic Engagement)" userId="9d1bbdc9-f540-4995-ab45-91e04124a783" providerId="ADAL" clId="{92A7AC47-469B-45A8-91DD-FFF2940C3C39}" dt="2022-08-18T15:14:54.394" v="21" actId="20577"/>
          <ac:spMkLst>
            <pc:docMk/>
            <pc:sldMk cId="2766506804" sldId="271"/>
            <ac:spMk id="26" creationId="{D1D3F3EB-BC47-4A15-8BF3-0F013C7745A9}"/>
          </ac:spMkLst>
        </pc:spChg>
      </pc:sldChg>
      <pc:sldChg chg="modNotesTx">
        <pc:chgData name="James Barnett (Library Services - Library Academic Engagement)" userId="9d1bbdc9-f540-4995-ab45-91e04124a783" providerId="ADAL" clId="{92A7AC47-469B-45A8-91DD-FFF2940C3C39}" dt="2022-08-18T15:08:24.564" v="3" actId="20577"/>
        <pc:sldMkLst>
          <pc:docMk/>
          <pc:sldMk cId="2177186575" sldId="272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8:29.175" v="4" actId="20577"/>
        <pc:sldMkLst>
          <pc:docMk/>
          <pc:sldMk cId="4055336642" sldId="273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8:32.384" v="5" actId="20577"/>
        <pc:sldMkLst>
          <pc:docMk/>
          <pc:sldMk cId="4088181236" sldId="274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9:03.064" v="10" actId="20577"/>
        <pc:sldMkLst>
          <pc:docMk/>
          <pc:sldMk cId="79686654" sldId="275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8:54.367" v="9" actId="20577"/>
        <pc:sldMkLst>
          <pc:docMk/>
          <pc:sldMk cId="2480965965" sldId="276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8:40.419" v="7" actId="20577"/>
        <pc:sldMkLst>
          <pc:docMk/>
          <pc:sldMk cId="2820051475" sldId="277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8:44.530" v="8" actId="20577"/>
        <pc:sldMkLst>
          <pc:docMk/>
          <pc:sldMk cId="1638905847" sldId="278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9:11.152" v="12" actId="20577"/>
        <pc:sldMkLst>
          <pc:docMk/>
          <pc:sldMk cId="3647911197" sldId="279"/>
        </pc:sldMkLst>
      </pc:sldChg>
      <pc:sldChg chg="modNotesTx">
        <pc:chgData name="James Barnett (Library Services - Library Academic Engagement)" userId="9d1bbdc9-f540-4995-ab45-91e04124a783" providerId="ADAL" clId="{92A7AC47-469B-45A8-91DD-FFF2940C3C39}" dt="2022-08-18T15:09:14.159" v="13" actId="20577"/>
        <pc:sldMkLst>
          <pc:docMk/>
          <pc:sldMk cId="338392490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406F-15A9-4582-86E8-A089EE6FEF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5F8F-F532-4CAC-9B96-49FFDD232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6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BAB9A-2A87-41A3-A338-129043D357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1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Approx</a:t>
            </a:r>
            <a:r>
              <a:rPr lang="en-GB" dirty="0"/>
              <a:t> 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2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BAB9A-2A87-41A3-A338-129043D357E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5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6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2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0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BAB9A-2A87-41A3-A338-129043D357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3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BAB9A-2A87-41A3-A338-129043D357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8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BAB9A-2A87-41A3-A338-129043D357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8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6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2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0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1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05F8F-F532-4CAC-9B96-49FFDD2322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6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F69C-FAB0-4CED-949B-EAB2D2499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DB177-D185-49D1-96DC-A3E5A3DD7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8C276-A593-415A-B565-C4A21F35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BA2F-0075-4C67-A82E-47068F27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383AA-C4D0-4AD3-8C71-AF54F294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79B6-55E1-41DB-8843-CA52779D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A66B4-E72A-4A48-9A76-4D4BD94EA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C6D96-AEF4-4122-8402-C0B6A44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04F59-CFCF-46B4-BF57-FBADED84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EEF1-8B23-4396-9920-69B3D6D2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0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59AFB-261A-4EB7-800B-79B3D48C6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B763-14E1-47E0-8652-4CD36413C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4EF1-F3A0-4370-BDC2-1D45069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E2D89-D902-4603-8EF2-EFCB557A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381B-CC77-4E46-848B-8E4650F9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8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057400"/>
            <a:ext cx="8736971" cy="795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948517"/>
            <a:ext cx="8735483" cy="480483"/>
          </a:xfrm>
          <a:prstGeom prst="rect">
            <a:avLst/>
          </a:prstGeom>
        </p:spPr>
        <p:txBody>
          <a:bodyPr/>
          <a:lstStyle>
            <a:lvl1pPr>
              <a:defRPr sz="2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0"/>
          <a:stretch/>
        </p:blipFill>
        <p:spPr bwMode="auto">
          <a:xfrm>
            <a:off x="3536952" y="260647"/>
            <a:ext cx="2730497" cy="131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F989-CEBF-475F-A91F-8D152DCE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29517-33FB-44E3-BE88-84AF1424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E45C-92D4-4BCD-BF92-817A2277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5DBDF-4909-4DB4-A14B-223F4AF4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ABA06-3507-4A77-9D42-06FB789C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3496-D710-4C22-B12F-79E7A535B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28" y="5967907"/>
            <a:ext cx="378594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D337-A7E4-4502-9C87-852F6CE3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9720-6B66-4755-99D9-5ADB0ACA0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77BD7-6C7C-43B6-A220-DEC02C4D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383F-F2FA-4726-987E-314DE9DC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07874-B810-4BB3-AA8F-A1A8F211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9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987D-6B17-4A58-B137-F91B69AC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A367-C9F0-4CED-A9FC-B923F2680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356D6-3D01-4A01-83CC-C08F68F0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A97B8-0AAA-4C20-902F-24CB9DF2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4842-BF39-4CF1-B9FF-9EE1175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57835-3377-4BEF-A9FC-9F8F9FFD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8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8483-2253-4EC4-ABC4-99A1C4D0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E3D56-2CBE-4E14-92EA-30260622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71E13-A195-4B3E-BB72-21A90A69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BD739-3477-4EF1-BB51-43561A498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E4BED-D43E-471B-B501-B26F5A11B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848EA-00FC-400D-94E7-1D8A0DA9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13354-B0B1-4BB0-9DF9-75639284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73091-7834-4B50-8EA3-5B0AD257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1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8BCC-12C0-4B03-A03B-31FA3A5D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45EB7-7B62-4F57-A732-2ADA79F1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F35DE-0106-425F-91A5-4D839666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8EACF-4215-4116-AD98-C7815760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3400B-55C1-4D99-AD6D-F9A75B53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952CB-6464-4413-80B1-9074DB20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20744-2259-408F-A0F2-6520F999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1B9F9-8A93-4435-9438-418081106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656" y="6093865"/>
            <a:ext cx="378594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7B75-9239-4F0A-B5B7-8BF2D17A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691A-A1A7-4653-816A-FD309BE1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5CCA0-2290-4110-9CA9-6049D317C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75703-B804-4AD5-9350-7DC55D2F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D16A3-7CCF-42BC-941C-184DC25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DA6F6-9A96-4FE7-9834-CAB0E03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0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63F7-BE6A-446D-9E53-6DA98E26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A4A44-9481-4291-8E45-718507AE3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C3DD4-9C34-4537-8C2B-DDF86766E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86690-B314-4145-8250-FF1A355F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06484-EF4E-4022-B43C-D633D1C1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DBB39-13FD-4007-9B4C-76DB6ED6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542E-056F-4BD5-8223-EB5AB467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FA91-23E2-4CE8-95FC-95477EF50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00BA3-FB79-4C2B-A669-1D71639FD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AE69-EEEE-4605-AC52-7DCF39F8EB6C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1E0B-9EFE-4C63-92CE-5A91160F5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794CC-C891-4EC3-AE09-765DDDD11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1ED4-6B98-45B3-9670-605C22F2E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9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3-3640-2223" TargetMode="External"/><Relationship Id="rId2" Type="http://schemas.openxmlformats.org/officeDocument/2006/relationships/hyperlink" Target="https://orcid.org/0000-0001-5284-4246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FF489D-C614-44E9-8A8D-1C45C804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2" y="1344643"/>
            <a:ext cx="9243419" cy="1828800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000" b="1">
                <a:solidFill>
                  <a:schemeClr val="bg1"/>
                </a:solidFill>
                <a:latin typeface="+mn-lt"/>
              </a:rPr>
              <a:t>Empowering researchers:</a:t>
            </a:r>
            <a:br>
              <a:rPr lang="en-GB" sz="4000" b="1">
                <a:solidFill>
                  <a:schemeClr val="bg1"/>
                </a:solidFill>
                <a:latin typeface="+mn-lt"/>
              </a:rPr>
            </a:br>
            <a:r>
              <a:rPr lang="en-GB" sz="3600">
                <a:solidFill>
                  <a:schemeClr val="bg1"/>
                </a:solidFill>
                <a:latin typeface="+mn-lt"/>
              </a:rPr>
              <a:t>Using personalised action plans to develop researcher engagement with metrics, PIDs and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030E-D5F9-4F0A-AD9B-B0D08675CE8C}"/>
              </a:ext>
            </a:extLst>
          </p:cNvPr>
          <p:cNvSpPr txBox="1">
            <a:spLocks/>
          </p:cNvSpPr>
          <p:nvPr/>
        </p:nvSpPr>
        <p:spPr>
          <a:xfrm>
            <a:off x="440512" y="3286126"/>
            <a:ext cx="9243419" cy="1396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b="1" dirty="0">
                <a:solidFill>
                  <a:schemeClr val="bg1"/>
                </a:solidFill>
              </a:rPr>
              <a:t>James Barnett and Vicky Wallace</a:t>
            </a:r>
          </a:p>
          <a:p>
            <a:pPr marL="0" indent="0">
              <a:buNone/>
            </a:pPr>
            <a:r>
              <a:rPr lang="en-GB" sz="1900" b="1" dirty="0">
                <a:solidFill>
                  <a:schemeClr val="bg1"/>
                </a:solidFill>
              </a:rPr>
              <a:t>Research Skills Advisors, University of Birmingham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bg1"/>
                </a:solidFill>
              </a:rPr>
              <a:t>j.w.barnett@bham.ac.uk, @jameswbarnett, </a:t>
            </a:r>
            <a:r>
              <a:rPr lang="en-GB" sz="19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https://orcid.org/0000-0001-5284-4246</a:t>
            </a:r>
            <a:endParaRPr lang="en-GB" sz="1900" u="sng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bg1"/>
                </a:solidFill>
              </a:rPr>
              <a:t>v.j.wallace@bham.ac.uk, </a:t>
            </a:r>
            <a:r>
              <a:rPr lang="en-GB" sz="1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https://orcid.org/0000-0003-3640-2223</a:t>
            </a:r>
            <a:r>
              <a:rPr lang="en-GB" sz="1900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GB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21F28-B4FF-4B4C-ADF0-658EED4BBCFF}"/>
              </a:ext>
            </a:extLst>
          </p:cNvPr>
          <p:cNvSpPr/>
          <p:nvPr/>
        </p:nvSpPr>
        <p:spPr>
          <a:xfrm>
            <a:off x="1997612" y="1363563"/>
            <a:ext cx="3600000" cy="21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096BD-4101-4242-ACAD-374E1AE19293}"/>
              </a:ext>
            </a:extLst>
          </p:cNvPr>
          <p:cNvSpPr/>
          <p:nvPr/>
        </p:nvSpPr>
        <p:spPr>
          <a:xfrm>
            <a:off x="5846050" y="1363563"/>
            <a:ext cx="3600000" cy="21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54F08-86A6-442F-9BFB-F411B6D40ECE}"/>
              </a:ext>
            </a:extLst>
          </p:cNvPr>
          <p:cNvSpPr/>
          <p:nvPr/>
        </p:nvSpPr>
        <p:spPr>
          <a:xfrm>
            <a:off x="1997612" y="3735244"/>
            <a:ext cx="3600000" cy="21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CE95A-5A27-4EAB-AE04-46A3256D4DCF}"/>
              </a:ext>
            </a:extLst>
          </p:cNvPr>
          <p:cNvSpPr/>
          <p:nvPr/>
        </p:nvSpPr>
        <p:spPr>
          <a:xfrm>
            <a:off x="5846050" y="3735244"/>
            <a:ext cx="3600000" cy="21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20218-50DB-4E07-8481-8C8623D2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88" y="1871400"/>
            <a:ext cx="1152244" cy="1152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12C16C-C060-4132-9DC0-097615A3E6C3}"/>
              </a:ext>
            </a:extLst>
          </p:cNvPr>
          <p:cNvSpPr txBox="1"/>
          <p:nvPr/>
        </p:nvSpPr>
        <p:spPr>
          <a:xfrm>
            <a:off x="3612737" y="1843398"/>
            <a:ext cx="1875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30-60 mins to prepare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“Reverse appointments”</a:t>
            </a:r>
          </a:p>
        </p:txBody>
      </p:sp>
      <p:pic>
        <p:nvPicPr>
          <p:cNvPr id="13" name="Graphic 12" descr="Programmer male outline">
            <a:extLst>
              <a:ext uri="{FF2B5EF4-FFF2-40B4-BE49-F238E27FC236}">
                <a16:creationId xmlns:a16="http://schemas.microsoft.com/office/drawing/2014/main" id="{71E4A4DD-B15B-4384-8080-06345C838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721" y="187140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2AC31-B90B-4931-9CA3-16CD96D7B2F5}"/>
              </a:ext>
            </a:extLst>
          </p:cNvPr>
          <p:cNvSpPr txBox="1"/>
          <p:nvPr/>
        </p:nvSpPr>
        <p:spPr>
          <a:xfrm>
            <a:off x="7211340" y="2120396"/>
            <a:ext cx="200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10-40 mins to complete</a:t>
            </a:r>
          </a:p>
        </p:txBody>
      </p:sp>
      <p:pic>
        <p:nvPicPr>
          <p:cNvPr id="16" name="Graphic 15" descr="Present outline">
            <a:extLst>
              <a:ext uri="{FF2B5EF4-FFF2-40B4-BE49-F238E27FC236}">
                <a16:creationId xmlns:a16="http://schemas.microsoft.com/office/drawing/2014/main" id="{973839CC-8CB2-46A1-8556-D025AB962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5072" y="422299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B2E3CC-8FE5-4536-BCC4-8AB6354B407D}"/>
              </a:ext>
            </a:extLst>
          </p:cNvPr>
          <p:cNvSpPr txBox="1"/>
          <p:nvPr/>
        </p:nvSpPr>
        <p:spPr>
          <a:xfrm>
            <a:off x="3293633" y="4475424"/>
            <a:ext cx="20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Non-judgemental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Voluntary</a:t>
            </a:r>
          </a:p>
        </p:txBody>
      </p:sp>
      <p:pic>
        <p:nvPicPr>
          <p:cNvPr id="19" name="Graphic 18" descr="Table with solid fill">
            <a:extLst>
              <a:ext uri="{FF2B5EF4-FFF2-40B4-BE49-F238E27FC236}">
                <a16:creationId xmlns:a16="http://schemas.microsoft.com/office/drawing/2014/main" id="{593B1E30-EA84-4A0C-90EC-AD62D5F15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2721" y="4341388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43C428-11DB-4A6D-8BF8-9315201AC867}"/>
              </a:ext>
            </a:extLst>
          </p:cNvPr>
          <p:cNvSpPr txBox="1"/>
          <p:nvPr/>
        </p:nvSpPr>
        <p:spPr>
          <a:xfrm>
            <a:off x="7211340" y="4475423"/>
            <a:ext cx="206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Spreadsheet of evidence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33581F5-40A8-4583-8CFB-7A5D77F7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261547"/>
            <a:ext cx="7553324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	The Action Plan</a:t>
            </a:r>
          </a:p>
        </p:txBody>
      </p:sp>
    </p:spTree>
    <p:extLst>
      <p:ext uri="{BB962C8B-B14F-4D97-AF65-F5344CB8AC3E}">
        <p14:creationId xmlns:p14="http://schemas.microsoft.com/office/powerpoint/2010/main" val="248096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4610FC-E0C7-4C90-9781-DB27D3BD3C12}"/>
              </a:ext>
            </a:extLst>
          </p:cNvPr>
          <p:cNvSpPr txBox="1">
            <a:spLocks/>
          </p:cNvSpPr>
          <p:nvPr/>
        </p:nvSpPr>
        <p:spPr>
          <a:xfrm>
            <a:off x="1466850" y="2181225"/>
            <a:ext cx="8724900" cy="1826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7627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32DA-CD6E-4BB7-90B5-53B89677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6" y="298242"/>
            <a:ext cx="10332903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A selection of (anonymous) feedback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D0BA8DB-6858-449C-8582-E8DD21FEC057}"/>
              </a:ext>
            </a:extLst>
          </p:cNvPr>
          <p:cNvSpPr/>
          <p:nvPr/>
        </p:nvSpPr>
        <p:spPr>
          <a:xfrm>
            <a:off x="394475" y="1325515"/>
            <a:ext cx="3035808" cy="1795272"/>
          </a:xfrm>
          <a:prstGeom prst="wedgeEllipseCallout">
            <a:avLst>
              <a:gd name="adj1" fmla="val -35291"/>
              <a:gd name="adj2" fmla="val 625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  <a:p>
            <a:pPr algn="ctr"/>
            <a:r>
              <a:rPr lang="en-GB" sz="2400"/>
              <a:t>The most useful library thing I’ve ever done.</a:t>
            </a:r>
          </a:p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21F82D9-0107-4B03-8957-AE135FA1506B}"/>
              </a:ext>
            </a:extLst>
          </p:cNvPr>
          <p:cNvSpPr/>
          <p:nvPr/>
        </p:nvSpPr>
        <p:spPr>
          <a:xfrm>
            <a:off x="3244738" y="2006815"/>
            <a:ext cx="4050698" cy="2577084"/>
          </a:xfrm>
          <a:prstGeom prst="wedgeEllipseCallout">
            <a:avLst>
              <a:gd name="adj1" fmla="val 37801"/>
              <a:gd name="adj2" fmla="val 6046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2400"/>
          </a:p>
          <a:p>
            <a:pPr lvl="0"/>
            <a:r>
              <a:rPr lang="en-GB" sz="2400"/>
              <a:t>[T]he school leads said how brilliant the workshop was and two people said it changed their life!!</a:t>
            </a:r>
          </a:p>
          <a:p>
            <a:pPr algn="ctr"/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5833324B-2F79-40DD-9B08-CD50F7A1BF0B}"/>
              </a:ext>
            </a:extLst>
          </p:cNvPr>
          <p:cNvSpPr/>
          <p:nvPr/>
        </p:nvSpPr>
        <p:spPr>
          <a:xfrm>
            <a:off x="6803255" y="1295721"/>
            <a:ext cx="5230368" cy="1795272"/>
          </a:xfrm>
          <a:prstGeom prst="wedgeEllipseCallout">
            <a:avLst>
              <a:gd name="adj1" fmla="val -65437"/>
              <a:gd name="adj2" fmla="val -4882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200"/>
              <a:t>The Canvas Module is really good… it really is a module that everyone in the University should be aware of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21781EB-05BD-4708-A556-7F866BEADC76}"/>
              </a:ext>
            </a:extLst>
          </p:cNvPr>
          <p:cNvSpPr/>
          <p:nvPr/>
        </p:nvSpPr>
        <p:spPr>
          <a:xfrm>
            <a:off x="103637" y="4048217"/>
            <a:ext cx="4610406" cy="2272684"/>
          </a:xfrm>
          <a:prstGeom prst="wedgeEllipseCallout">
            <a:avLst>
              <a:gd name="adj1" fmla="val -46877"/>
              <a:gd name="adj2" fmla="val -5873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/>
              <a:t>It was pitched exactly right and I know several staff are already inspired to improve their metrics</a:t>
            </a:r>
            <a:endParaRPr lang="en-GB" sz="220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588057C-573B-4E82-8CBB-E55F841D4DF4}"/>
              </a:ext>
            </a:extLst>
          </p:cNvPr>
          <p:cNvSpPr/>
          <p:nvPr/>
        </p:nvSpPr>
        <p:spPr>
          <a:xfrm>
            <a:off x="7423217" y="3447557"/>
            <a:ext cx="4610406" cy="2272684"/>
          </a:xfrm>
          <a:prstGeom prst="wedgeEllipseCallout">
            <a:avLst>
              <a:gd name="adj1" fmla="val -34361"/>
              <a:gd name="adj2" fmla="val 7017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/>
              <a:t>This is so helpful. Thank you once again! I really appreciate that you took the time to help me 😊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01F2C93-3990-4DF8-B9AA-EA0AFCC7490F}"/>
              </a:ext>
            </a:extLst>
          </p:cNvPr>
          <p:cNvSpPr/>
          <p:nvPr/>
        </p:nvSpPr>
        <p:spPr>
          <a:xfrm>
            <a:off x="4768783" y="4940463"/>
            <a:ext cx="3158976" cy="1726667"/>
          </a:xfrm>
          <a:prstGeom prst="wedgeEllipseCallout">
            <a:avLst>
              <a:gd name="adj1" fmla="val -60440"/>
              <a:gd name="adj2" fmla="val 4420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/>
              <a:t>This document [the action plan] is so, so helpful.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B8BA83-41C0-4941-9A7D-F2D4ABC94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95636"/>
              </p:ext>
            </p:extLst>
          </p:nvPr>
        </p:nvGraphicFramePr>
        <p:xfrm>
          <a:off x="222742" y="134610"/>
          <a:ext cx="11711350" cy="593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6692">
                  <a:extLst>
                    <a:ext uri="{9D8B030D-6E8A-4147-A177-3AD203B41FA5}">
                      <a16:colId xmlns:a16="http://schemas.microsoft.com/office/drawing/2014/main" val="1942000727"/>
                    </a:ext>
                  </a:extLst>
                </a:gridCol>
                <a:gridCol w="1076731">
                  <a:extLst>
                    <a:ext uri="{9D8B030D-6E8A-4147-A177-3AD203B41FA5}">
                      <a16:colId xmlns:a16="http://schemas.microsoft.com/office/drawing/2014/main" val="1335639337"/>
                    </a:ext>
                  </a:extLst>
                </a:gridCol>
                <a:gridCol w="1279066">
                  <a:extLst>
                    <a:ext uri="{9D8B030D-6E8A-4147-A177-3AD203B41FA5}">
                      <a16:colId xmlns:a16="http://schemas.microsoft.com/office/drawing/2014/main" val="1268542072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1335134842"/>
                    </a:ext>
                  </a:extLst>
                </a:gridCol>
              </a:tblGrid>
              <a:tr h="865530">
                <a:tc>
                  <a:txBody>
                    <a:bodyPr/>
                    <a:lstStyle/>
                    <a:p>
                      <a:r>
                        <a:rPr lang="en-GB"/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For the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For the Researcher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For the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200"/>
                  </a:ext>
                </a:extLst>
              </a:tr>
              <a:tr h="88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Initiative a “golden thread” to Birmingham 2030 strategic framework and university’s aspiration </a:t>
                      </a:r>
                      <a:r>
                        <a:rPr lang="en-GB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breaking into the top 50 of the world’s leading universities.</a:t>
                      </a:r>
                      <a:r>
                        <a:rPr lang="en-GB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GB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128"/>
                  </a:ext>
                </a:extLst>
              </a:tr>
              <a:tr h="680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Library has increased reputation as a trusted partner within researcher community, opening avenues for conversations around Open Research and Responsible Metrics.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07878"/>
                  </a:ext>
                </a:extLst>
              </a:tr>
              <a:tr h="88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Researchers more engaged with Open Research and Responsible Metrics concepts, increasing institutional readiness for culture change in these areas.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08953"/>
                  </a:ext>
                </a:extLst>
              </a:tr>
              <a:tr h="605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Learning more about (and addressing) problems with algorithmically generated author profiles on citation databases.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858"/>
                  </a:ext>
                </a:extLst>
              </a:tr>
              <a:tr h="865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Increased awareness of persistent identifiers (PIDs) such as ORCiD, publication profiles, and the current state of play with research metrics.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73440"/>
                  </a:ext>
                </a:extLst>
              </a:tr>
              <a:tr h="605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Learning more about disciplinary differences, e.g. Physics (pre-print culture to factor in), Medicine and Business (multi-affiliation).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073705"/>
                  </a:ext>
                </a:extLst>
              </a:tr>
              <a:tr h="346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Successful partnership working with External Relations.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ym typeface="Wingdings" panose="05000000000000000000" pitchFamily="2" charset="2"/>
                        </a:rPr>
                        <a:t>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1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8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21F28-B4FF-4B4C-ADF0-658EED4BBCFF}"/>
              </a:ext>
            </a:extLst>
          </p:cNvPr>
          <p:cNvSpPr/>
          <p:nvPr/>
        </p:nvSpPr>
        <p:spPr>
          <a:xfrm>
            <a:off x="1895644" y="1820762"/>
            <a:ext cx="3600000" cy="35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096BD-4101-4242-ACAD-374E1AE19293}"/>
              </a:ext>
            </a:extLst>
          </p:cNvPr>
          <p:cNvSpPr/>
          <p:nvPr/>
        </p:nvSpPr>
        <p:spPr>
          <a:xfrm>
            <a:off x="6244774" y="1820762"/>
            <a:ext cx="3600000" cy="35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2C16C-C060-4132-9DC0-097615A3E6C3}"/>
              </a:ext>
            </a:extLst>
          </p:cNvPr>
          <p:cNvSpPr txBox="1"/>
          <p:nvPr/>
        </p:nvSpPr>
        <p:spPr>
          <a:xfrm>
            <a:off x="1895644" y="3020677"/>
            <a:ext cx="3344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Measure longitudinal impact of Action Plans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Completion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Qualitative conversations with researchers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2AC31-B90B-4931-9CA3-16CD96D7B2F5}"/>
              </a:ext>
            </a:extLst>
          </p:cNvPr>
          <p:cNvSpPr txBox="1"/>
          <p:nvPr/>
        </p:nvSpPr>
        <p:spPr>
          <a:xfrm>
            <a:off x="6424246" y="3020677"/>
            <a:ext cx="3176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Continue to (re)engage researchers on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Target new starters?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Refresher workshops?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Mandate attendance?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33581F5-40A8-4583-8CFB-7A5D77F7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1547"/>
            <a:ext cx="6981825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	Next Steps</a:t>
            </a:r>
          </a:p>
        </p:txBody>
      </p:sp>
      <p:pic>
        <p:nvPicPr>
          <p:cNvPr id="3" name="Graphic 2" descr="Normal Distribution with solid fill">
            <a:extLst>
              <a:ext uri="{FF2B5EF4-FFF2-40B4-BE49-F238E27FC236}">
                <a16:creationId xmlns:a16="http://schemas.microsoft.com/office/drawing/2014/main" id="{C955F116-C56D-47FC-B560-11BA4084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6332" y="1975308"/>
            <a:ext cx="1002433" cy="1002433"/>
          </a:xfrm>
          <a:prstGeom prst="rect">
            <a:avLst/>
          </a:prstGeom>
        </p:spPr>
      </p:pic>
      <p:pic>
        <p:nvPicPr>
          <p:cNvPr id="11" name="Graphic 10" descr="Group with solid fill">
            <a:extLst>
              <a:ext uri="{FF2B5EF4-FFF2-40B4-BE49-F238E27FC236}">
                <a16:creationId xmlns:a16="http://schemas.microsoft.com/office/drawing/2014/main" id="{3D323873-35E8-42F6-B782-9118DC426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6907" y="1963519"/>
            <a:ext cx="978877" cy="9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7E3B74-BBB8-4CCF-AA7B-26862602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54" y="851825"/>
            <a:ext cx="7817221" cy="1512064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Georgia" panose="02040502050405020303" pitchFamily="18" charset="0"/>
              </a:rPr>
              <a:t>Thank you for listening!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D698A8-4FF4-4689-A933-49F4A2FE4B5A}"/>
              </a:ext>
            </a:extLst>
          </p:cNvPr>
          <p:cNvSpPr txBox="1">
            <a:spLocks/>
          </p:cNvSpPr>
          <p:nvPr/>
        </p:nvSpPr>
        <p:spPr>
          <a:xfrm>
            <a:off x="2060154" y="3349243"/>
            <a:ext cx="7817221" cy="1512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Georgia" panose="02040502050405020303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839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32DA-CD6E-4BB7-90B5-53B89677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6" y="298242"/>
            <a:ext cx="10332903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	</a:t>
            </a:r>
            <a:r>
              <a:rPr lang="en-GB" sz="5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61007-E6FF-4785-818A-EF2749C7FAF5}"/>
              </a:ext>
            </a:extLst>
          </p:cNvPr>
          <p:cNvSpPr txBox="1">
            <a:spLocks/>
          </p:cNvSpPr>
          <p:nvPr/>
        </p:nvSpPr>
        <p:spPr>
          <a:xfrm>
            <a:off x="19552" y="1211854"/>
            <a:ext cx="12008385" cy="456729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defRPr/>
            </a:pPr>
            <a:endParaRPr lang="en-GB" altLang="en-US" sz="200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pPr marL="457200" lvl="1" indent="0">
              <a:buNone/>
            </a:pPr>
            <a:endParaRPr lang="en-GB" altLang="en-US">
              <a:ea typeface="ＭＳ Ｐゴシック"/>
              <a:cs typeface="Arial"/>
            </a:endParaRPr>
          </a:p>
          <a:p>
            <a:pPr marL="2343150" lvl="4" indent="-285750"/>
            <a:endParaRPr lang="en-GB" altLang="en-US" sz="1600">
              <a:ea typeface="ＭＳ Ｐゴシック"/>
              <a:cs typeface="Arial"/>
            </a:endParaRPr>
          </a:p>
          <a:p>
            <a:pPr marL="742950" lvl="1" indent="-285750"/>
            <a:endParaRPr lang="en-GB"/>
          </a:p>
          <a:p>
            <a:pPr marL="628650" indent="-285750"/>
            <a:endParaRPr lang="en-GB"/>
          </a:p>
          <a:p>
            <a:pPr marL="742950" lvl="1" indent="-285750">
              <a:buFont typeface="Arial"/>
              <a:buChar char="•"/>
              <a:defRPr/>
            </a:pPr>
            <a:endParaRPr lang="en-GB" altLang="en-US" sz="1400">
              <a:ea typeface="ＭＳ Ｐゴシック"/>
              <a:cs typeface="Arial"/>
            </a:endParaRPr>
          </a:p>
          <a:p>
            <a:pPr marL="1428750" lvl="2" indent="-285750">
              <a:buFont typeface="Arial"/>
              <a:buChar char="•"/>
              <a:defRPr/>
            </a:pPr>
            <a:endParaRPr lang="en-GB" altLang="en-US" sz="2600">
              <a:cs typeface="Arial"/>
            </a:endParaRPr>
          </a:p>
          <a:p>
            <a:pPr>
              <a:buClr>
                <a:srgbClr val="000000"/>
              </a:buClr>
              <a:defRPr/>
            </a:pPr>
            <a:endParaRPr lang="en-GB" altLang="en-US" sz="1800">
              <a:cs typeface="Arial"/>
            </a:endParaRPr>
          </a:p>
          <a:p>
            <a:pPr marL="299720" lvl="1" indent="0">
              <a:buFontTx/>
              <a:buNone/>
            </a:pPr>
            <a:endParaRPr lang="en-GB" altLang="en-US" sz="180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18C0D-82A5-4BE6-A5FD-BFF2E25237F3}"/>
              </a:ext>
            </a:extLst>
          </p:cNvPr>
          <p:cNvSpPr txBox="1"/>
          <p:nvPr/>
        </p:nvSpPr>
        <p:spPr>
          <a:xfrm>
            <a:off x="206357" y="1984791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5E8C7-803F-4A82-883A-0D75F28A3DFE}"/>
              </a:ext>
            </a:extLst>
          </p:cNvPr>
          <p:cNvSpPr txBox="1"/>
          <p:nvPr/>
        </p:nvSpPr>
        <p:spPr>
          <a:xfrm>
            <a:off x="1373147" y="2895335"/>
            <a:ext cx="269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Research Skills Team: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Skills support for PGR to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Established 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34379-C71D-4CEC-BFE8-46C5F8491977}"/>
              </a:ext>
            </a:extLst>
          </p:cNvPr>
          <p:cNvSpPr txBox="1"/>
          <p:nvPr/>
        </p:nvSpPr>
        <p:spPr>
          <a:xfrm>
            <a:off x="4230088" y="1984791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ED299-CBC1-4809-949C-1C69E9FEFAEA}"/>
              </a:ext>
            </a:extLst>
          </p:cNvPr>
          <p:cNvSpPr txBox="1"/>
          <p:nvPr/>
        </p:nvSpPr>
        <p:spPr>
          <a:xfrm>
            <a:off x="8253819" y="1984791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EE33E-439D-42F2-9704-A5CE18129184}"/>
              </a:ext>
            </a:extLst>
          </p:cNvPr>
          <p:cNvSpPr txBox="1"/>
          <p:nvPr/>
        </p:nvSpPr>
        <p:spPr>
          <a:xfrm>
            <a:off x="5429236" y="2895335"/>
            <a:ext cx="269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Citation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University rankings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Responsible metrics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3F3EB-BC47-4A15-8BF3-0F013C7745A9}"/>
              </a:ext>
            </a:extLst>
          </p:cNvPr>
          <p:cNvSpPr txBox="1"/>
          <p:nvPr/>
        </p:nvSpPr>
        <p:spPr>
          <a:xfrm>
            <a:off x="9255521" y="2895335"/>
            <a:ext cx="269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Evolution </a:t>
            </a:r>
            <a:r>
              <a:rPr lang="en-GB" b="1">
                <a:solidFill>
                  <a:schemeClr val="bg1"/>
                </a:solidFill>
              </a:rPr>
              <a:t>of metrics offer</a:t>
            </a:r>
            <a:r>
              <a:rPr lang="en-GB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Introductory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Raising your research profile</a:t>
            </a:r>
          </a:p>
        </p:txBody>
      </p:sp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0FA94C15-671C-4842-8F40-6B95AA4B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098" y="2852286"/>
            <a:ext cx="1153427" cy="1153427"/>
          </a:xfrm>
          <a:prstGeom prst="rect">
            <a:avLst/>
          </a:prstGeom>
        </p:spPr>
      </p:pic>
      <p:pic>
        <p:nvPicPr>
          <p:cNvPr id="8" name="Graphic 7" descr="Abacus with solid fill">
            <a:extLst>
              <a:ext uri="{FF2B5EF4-FFF2-40B4-BE49-F238E27FC236}">
                <a16:creationId xmlns:a16="http://schemas.microsoft.com/office/drawing/2014/main" id="{51ECA936-B1BB-4E93-B93F-37634ABFC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8908" y="2861635"/>
            <a:ext cx="1200328" cy="1200328"/>
          </a:xfrm>
          <a:prstGeom prst="rect">
            <a:avLst/>
          </a:prstGeom>
        </p:spPr>
      </p:pic>
      <p:pic>
        <p:nvPicPr>
          <p:cNvPr id="10" name="Graphic 9" descr="Lightbulb and gear with solid fill">
            <a:extLst>
              <a:ext uri="{FF2B5EF4-FFF2-40B4-BE49-F238E27FC236}">
                <a16:creationId xmlns:a16="http://schemas.microsoft.com/office/drawing/2014/main" id="{7E9FBB53-4D61-4D47-AC35-20714A376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3819" y="2852286"/>
            <a:ext cx="1097887" cy="1097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F278C-5CE5-4317-8F12-53314F112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79" y="5829148"/>
            <a:ext cx="378594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1" grpId="0" animBg="1"/>
      <p:bldP spid="22" grpId="0" animBg="1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32DA-CD6E-4BB7-90B5-53B89677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45" y="253134"/>
            <a:ext cx="11164755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GB" sz="5400" b="1" dirty="0">
                <a:solidFill>
                  <a:schemeClr val="bg1"/>
                </a:solidFill>
                <a:latin typeface="+mn-lt"/>
              </a:rPr>
              <a:t>But then success!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61007-E6FF-4785-818A-EF2749C7FAF5}"/>
              </a:ext>
            </a:extLst>
          </p:cNvPr>
          <p:cNvSpPr txBox="1">
            <a:spLocks/>
          </p:cNvSpPr>
          <p:nvPr/>
        </p:nvSpPr>
        <p:spPr>
          <a:xfrm>
            <a:off x="631928" y="1078850"/>
            <a:ext cx="10928138" cy="47003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defRPr/>
            </a:pPr>
            <a:endParaRPr lang="en-GB" altLang="en-US" sz="200" dirty="0">
              <a:ea typeface="ＭＳ Ｐゴシック"/>
              <a:cs typeface="Arial"/>
            </a:endParaRPr>
          </a:p>
          <a:p>
            <a:r>
              <a:rPr lang="en-GB" altLang="en-US" dirty="0">
                <a:ea typeface="ＭＳ Ｐゴシック"/>
                <a:cs typeface="Arial"/>
              </a:rPr>
              <a:t>‘Influential Researcher’ programme from Library Services Research Skills Team</a:t>
            </a:r>
          </a:p>
          <a:p>
            <a:endParaRPr lang="en-GB" altLang="en-US" dirty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  <a:p>
            <a:pPr lvl="1"/>
            <a:endParaRPr lang="en-GB" altLang="en-US" dirty="0">
              <a:ea typeface="ＭＳ Ｐゴシック"/>
              <a:cs typeface="Arial"/>
            </a:endParaRPr>
          </a:p>
          <a:p>
            <a:pPr lvl="1"/>
            <a:endParaRPr lang="en-GB" altLang="en-US" dirty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  <a:p>
            <a:pPr lvl="1"/>
            <a:endParaRPr lang="en-GB" altLang="en-US" dirty="0">
              <a:ea typeface="ＭＳ Ｐゴシック"/>
              <a:cs typeface="Arial"/>
            </a:endParaRPr>
          </a:p>
          <a:p>
            <a:pPr marL="457200" lvl="1" indent="0">
              <a:buNone/>
            </a:pPr>
            <a:endParaRPr lang="en-GB" altLang="en-US" dirty="0">
              <a:ea typeface="ＭＳ Ｐゴシック"/>
              <a:cs typeface="Arial"/>
            </a:endParaRPr>
          </a:p>
          <a:p>
            <a:pPr marL="2343150" lvl="4" indent="-285750"/>
            <a:endParaRPr lang="en-GB" altLang="en-US" sz="1600" dirty="0">
              <a:ea typeface="ＭＳ Ｐゴシック"/>
              <a:cs typeface="Arial"/>
            </a:endParaRPr>
          </a:p>
          <a:p>
            <a:pPr marL="742950" lvl="1" indent="-285750"/>
            <a:endParaRPr lang="en-GB" dirty="0"/>
          </a:p>
          <a:p>
            <a:pPr marL="628650" indent="-285750"/>
            <a:endParaRPr lang="en-GB" dirty="0"/>
          </a:p>
          <a:p>
            <a:pPr marL="742950" lvl="1" indent="-285750">
              <a:buFont typeface="Arial"/>
              <a:buChar char="•"/>
              <a:defRPr/>
            </a:pPr>
            <a:endParaRPr lang="en-GB" altLang="en-US" sz="1400" dirty="0">
              <a:ea typeface="ＭＳ Ｐゴシック"/>
              <a:cs typeface="Arial"/>
            </a:endParaRPr>
          </a:p>
          <a:p>
            <a:pPr marL="1428750" lvl="2" indent="-285750">
              <a:buFont typeface="Arial"/>
              <a:buChar char="•"/>
              <a:defRPr/>
            </a:pPr>
            <a:endParaRPr lang="en-GB" altLang="en-US" sz="2600" dirty="0">
              <a:cs typeface="Arial"/>
            </a:endParaRPr>
          </a:p>
          <a:p>
            <a:pPr>
              <a:buClr>
                <a:srgbClr val="000000"/>
              </a:buClr>
              <a:defRPr/>
            </a:pPr>
            <a:endParaRPr lang="en-GB" altLang="en-US" sz="1800" dirty="0">
              <a:cs typeface="Arial"/>
            </a:endParaRPr>
          </a:p>
          <a:p>
            <a:pPr marL="299720" lvl="1" indent="0">
              <a:buFontTx/>
              <a:buNone/>
            </a:pPr>
            <a:endParaRPr lang="en-GB" altLang="en-US" sz="1800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CE6B0-E4AB-4339-943D-08B8A8A3EFC6}"/>
              </a:ext>
            </a:extLst>
          </p:cNvPr>
          <p:cNvSpPr txBox="1"/>
          <p:nvPr/>
        </p:nvSpPr>
        <p:spPr>
          <a:xfrm>
            <a:off x="742911" y="2219628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22" name="Graphic 21" descr="Tally with solid fill">
            <a:extLst>
              <a:ext uri="{FF2B5EF4-FFF2-40B4-BE49-F238E27FC236}">
                <a16:creationId xmlns:a16="http://schemas.microsoft.com/office/drawing/2014/main" id="{4541AC0B-681B-4429-BE19-E71FB0E7B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07" y="3171493"/>
            <a:ext cx="880735" cy="8807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D1D550-B496-47A7-9F7D-35994E29038E}"/>
              </a:ext>
            </a:extLst>
          </p:cNvPr>
          <p:cNvSpPr txBox="1"/>
          <p:nvPr/>
        </p:nvSpPr>
        <p:spPr>
          <a:xfrm>
            <a:off x="1865575" y="2991673"/>
            <a:ext cx="2563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853 researchers reached during 2020 and 2021, benefitting from bespoke action plan and contextual presentation.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AEC95-5D3B-4D7F-B08D-EF99AEE4A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7" y="5855672"/>
            <a:ext cx="3785944" cy="890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0E715E-05BE-4773-8C47-52789D77AD2C}"/>
              </a:ext>
            </a:extLst>
          </p:cNvPr>
          <p:cNvSpPr/>
          <p:nvPr/>
        </p:nvSpPr>
        <p:spPr>
          <a:xfrm>
            <a:off x="4827181" y="2219628"/>
            <a:ext cx="6526617" cy="29924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Content Placeholder 7" descr="Badge Question Mark with solid fill">
            <a:extLst>
              <a:ext uri="{FF2B5EF4-FFF2-40B4-BE49-F238E27FC236}">
                <a16:creationId xmlns:a16="http://schemas.microsoft.com/office/drawing/2014/main" id="{19CC60ED-7BEE-4328-AFF8-28E2AE85E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6418" y="2852853"/>
            <a:ext cx="1616148" cy="1616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6C947D-C555-4483-8129-FBD1673A0021}"/>
              </a:ext>
            </a:extLst>
          </p:cNvPr>
          <p:cNvSpPr txBox="1"/>
          <p:nvPr/>
        </p:nvSpPr>
        <p:spPr>
          <a:xfrm>
            <a:off x="6698510" y="2991673"/>
            <a:ext cx="54934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How did we achieve this?</a:t>
            </a:r>
          </a:p>
          <a:p>
            <a:r>
              <a:rPr lang="en-GB" sz="2800">
                <a:solidFill>
                  <a:schemeClr val="bg1"/>
                </a:solidFill>
              </a:rPr>
              <a:t>What are the benefits?</a:t>
            </a:r>
          </a:p>
          <a:p>
            <a:r>
              <a:rPr lang="en-GB" sz="2800">
                <a:solidFill>
                  <a:schemeClr val="bg1"/>
                </a:solidFill>
              </a:rPr>
              <a:t>What are the next steps?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14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32DA-CD6E-4BB7-90B5-53B89677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6" y="298242"/>
            <a:ext cx="10332903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	</a:t>
            </a:r>
            <a:r>
              <a:rPr lang="en-GB" sz="5400" b="1" dirty="0">
                <a:solidFill>
                  <a:schemeClr val="bg1"/>
                </a:solidFill>
              </a:rPr>
              <a:t>Almost a wicked problem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61007-E6FF-4785-818A-EF2749C7FAF5}"/>
              </a:ext>
            </a:extLst>
          </p:cNvPr>
          <p:cNvSpPr txBox="1">
            <a:spLocks/>
          </p:cNvSpPr>
          <p:nvPr/>
        </p:nvSpPr>
        <p:spPr>
          <a:xfrm>
            <a:off x="19552" y="1211854"/>
            <a:ext cx="12008385" cy="456729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defRPr/>
            </a:pPr>
            <a:endParaRPr lang="en-GB" altLang="en-US" sz="200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pPr marL="457200" lvl="1" indent="0">
              <a:buNone/>
            </a:pPr>
            <a:endParaRPr lang="en-GB" altLang="en-US">
              <a:ea typeface="ＭＳ Ｐゴシック"/>
              <a:cs typeface="Arial"/>
            </a:endParaRPr>
          </a:p>
          <a:p>
            <a:pPr marL="2343150" lvl="4" indent="-285750"/>
            <a:endParaRPr lang="en-GB" altLang="en-US" sz="1600">
              <a:ea typeface="ＭＳ Ｐゴシック"/>
              <a:cs typeface="Arial"/>
            </a:endParaRPr>
          </a:p>
          <a:p>
            <a:pPr marL="742950" lvl="1" indent="-285750"/>
            <a:endParaRPr lang="en-GB"/>
          </a:p>
          <a:p>
            <a:pPr marL="628650" indent="-285750"/>
            <a:endParaRPr lang="en-GB"/>
          </a:p>
          <a:p>
            <a:pPr marL="742950" lvl="1" indent="-285750">
              <a:buFont typeface="Arial"/>
              <a:buChar char="•"/>
              <a:defRPr/>
            </a:pPr>
            <a:endParaRPr lang="en-GB" altLang="en-US" sz="1400">
              <a:ea typeface="ＭＳ Ｐゴシック"/>
              <a:cs typeface="Arial"/>
            </a:endParaRPr>
          </a:p>
          <a:p>
            <a:pPr marL="1428750" lvl="2" indent="-285750">
              <a:buFont typeface="Arial"/>
              <a:buChar char="•"/>
              <a:defRPr/>
            </a:pPr>
            <a:endParaRPr lang="en-GB" altLang="en-US" sz="2600">
              <a:cs typeface="Arial"/>
            </a:endParaRPr>
          </a:p>
          <a:p>
            <a:pPr>
              <a:buClr>
                <a:srgbClr val="000000"/>
              </a:buClr>
              <a:defRPr/>
            </a:pPr>
            <a:endParaRPr lang="en-GB" altLang="en-US" sz="1800">
              <a:cs typeface="Arial"/>
            </a:endParaRPr>
          </a:p>
          <a:p>
            <a:pPr marL="299720" lvl="1" indent="0">
              <a:buFontTx/>
              <a:buNone/>
            </a:pPr>
            <a:endParaRPr lang="en-GB" altLang="en-US" sz="180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18C0D-82A5-4BE6-A5FD-BFF2E25237F3}"/>
              </a:ext>
            </a:extLst>
          </p:cNvPr>
          <p:cNvSpPr txBox="1"/>
          <p:nvPr/>
        </p:nvSpPr>
        <p:spPr>
          <a:xfrm>
            <a:off x="179726" y="2106879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5E8C7-803F-4A82-883A-0D75F28A3DFE}"/>
              </a:ext>
            </a:extLst>
          </p:cNvPr>
          <p:cNvSpPr txBox="1"/>
          <p:nvPr/>
        </p:nvSpPr>
        <p:spPr>
          <a:xfrm>
            <a:off x="1359310" y="2628779"/>
            <a:ext cx="2690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do researchers need to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Publication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ORCID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Responsible metrics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34379-C71D-4CEC-BFE8-46C5F8491977}"/>
              </a:ext>
            </a:extLst>
          </p:cNvPr>
          <p:cNvSpPr txBox="1"/>
          <p:nvPr/>
        </p:nvSpPr>
        <p:spPr>
          <a:xfrm>
            <a:off x="4202814" y="2106878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ED299-CBC1-4809-949C-1C69E9FEFAEA}"/>
              </a:ext>
            </a:extLst>
          </p:cNvPr>
          <p:cNvSpPr txBox="1"/>
          <p:nvPr/>
        </p:nvSpPr>
        <p:spPr>
          <a:xfrm>
            <a:off x="8268960" y="2106878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EE33E-439D-42F2-9704-A5CE18129184}"/>
              </a:ext>
            </a:extLst>
          </p:cNvPr>
          <p:cNvSpPr txBox="1"/>
          <p:nvPr/>
        </p:nvSpPr>
        <p:spPr>
          <a:xfrm>
            <a:off x="5397188" y="2828835"/>
            <a:ext cx="269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Why?: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Author disambiguation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Efficiency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3F3EB-BC47-4A15-8BF3-0F013C7745A9}"/>
              </a:ext>
            </a:extLst>
          </p:cNvPr>
          <p:cNvSpPr txBox="1"/>
          <p:nvPr/>
        </p:nvSpPr>
        <p:spPr>
          <a:xfrm>
            <a:off x="9429608" y="3198166"/>
            <a:ext cx="26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When?</a:t>
            </a:r>
          </a:p>
        </p:txBody>
      </p:sp>
      <p:pic>
        <p:nvPicPr>
          <p:cNvPr id="7" name="Graphic 6" descr="Internet Of Things with solid fill">
            <a:extLst>
              <a:ext uri="{FF2B5EF4-FFF2-40B4-BE49-F238E27FC236}">
                <a16:creationId xmlns:a16="http://schemas.microsoft.com/office/drawing/2014/main" id="{F875E532-F894-439C-9631-883CB7581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419" y="2946861"/>
            <a:ext cx="1118162" cy="1118162"/>
          </a:xfrm>
          <a:prstGeom prst="rect">
            <a:avLst/>
          </a:prstGeom>
        </p:spPr>
      </p:pic>
      <p:pic>
        <p:nvPicPr>
          <p:cNvPr id="13" name="Graphic 12" descr="Alarm clock with solid fill">
            <a:extLst>
              <a:ext uri="{FF2B5EF4-FFF2-40B4-BE49-F238E27FC236}">
                <a16:creationId xmlns:a16="http://schemas.microsoft.com/office/drawing/2014/main" id="{E7640172-AAF4-49A4-8CF0-F4C04391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4480" y="2971800"/>
            <a:ext cx="914400" cy="914400"/>
          </a:xfrm>
          <a:prstGeom prst="rect">
            <a:avLst/>
          </a:prstGeom>
        </p:spPr>
      </p:pic>
      <p:pic>
        <p:nvPicPr>
          <p:cNvPr id="20" name="Graphic 19" descr="Old Key with solid fill">
            <a:extLst>
              <a:ext uri="{FF2B5EF4-FFF2-40B4-BE49-F238E27FC236}">
                <a16:creationId xmlns:a16="http://schemas.microsoft.com/office/drawing/2014/main" id="{9C102D4C-9521-4071-A0C9-9D7D55D4F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0966" y="2949059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18512E-0C01-4B44-8BED-8B7464E96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231" y="5720126"/>
            <a:ext cx="378594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1" grpId="0" animBg="1"/>
      <p:bldP spid="22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32DA-CD6E-4BB7-90B5-53B89677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6" y="298242"/>
            <a:ext cx="10332903" cy="793115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	</a:t>
            </a:r>
            <a:r>
              <a:rPr lang="en-GB" sz="5400" b="1" dirty="0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61007-E6FF-4785-818A-EF2749C7FAF5}"/>
              </a:ext>
            </a:extLst>
          </p:cNvPr>
          <p:cNvSpPr txBox="1">
            <a:spLocks/>
          </p:cNvSpPr>
          <p:nvPr/>
        </p:nvSpPr>
        <p:spPr>
          <a:xfrm>
            <a:off x="19552" y="1211854"/>
            <a:ext cx="12008385" cy="456729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defRPr/>
            </a:pPr>
            <a:endParaRPr lang="en-GB" altLang="en-US" sz="200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endParaRPr lang="en-GB" altLang="en-US">
              <a:ea typeface="ＭＳ Ｐゴシック"/>
              <a:cs typeface="Arial"/>
            </a:endParaRPr>
          </a:p>
          <a:p>
            <a:pPr lvl="1"/>
            <a:endParaRPr lang="en-GB" altLang="en-US">
              <a:ea typeface="ＭＳ Ｐゴシック"/>
              <a:cs typeface="Arial"/>
            </a:endParaRPr>
          </a:p>
          <a:p>
            <a:pPr marL="457200" lvl="1" indent="0">
              <a:buNone/>
            </a:pPr>
            <a:endParaRPr lang="en-GB" altLang="en-US">
              <a:ea typeface="ＭＳ Ｐゴシック"/>
              <a:cs typeface="Arial"/>
            </a:endParaRPr>
          </a:p>
          <a:p>
            <a:pPr marL="2343150" lvl="4" indent="-285750"/>
            <a:endParaRPr lang="en-GB" altLang="en-US" sz="1600">
              <a:ea typeface="ＭＳ Ｐゴシック"/>
              <a:cs typeface="Arial"/>
            </a:endParaRPr>
          </a:p>
          <a:p>
            <a:pPr marL="742950" lvl="1" indent="-285750"/>
            <a:endParaRPr lang="en-GB"/>
          </a:p>
          <a:p>
            <a:pPr marL="628650" indent="-285750"/>
            <a:endParaRPr lang="en-GB"/>
          </a:p>
          <a:p>
            <a:pPr marL="742950" lvl="1" indent="-285750">
              <a:buFont typeface="Arial"/>
              <a:buChar char="•"/>
              <a:defRPr/>
            </a:pPr>
            <a:endParaRPr lang="en-GB" altLang="en-US" sz="1400">
              <a:ea typeface="ＭＳ Ｐゴシック"/>
              <a:cs typeface="Arial"/>
            </a:endParaRPr>
          </a:p>
          <a:p>
            <a:pPr marL="1428750" lvl="2" indent="-285750">
              <a:buFont typeface="Arial"/>
              <a:buChar char="•"/>
              <a:defRPr/>
            </a:pPr>
            <a:endParaRPr lang="en-GB" altLang="en-US" sz="2600">
              <a:cs typeface="Arial"/>
            </a:endParaRPr>
          </a:p>
          <a:p>
            <a:pPr>
              <a:buClr>
                <a:srgbClr val="000000"/>
              </a:buClr>
              <a:defRPr/>
            </a:pPr>
            <a:endParaRPr lang="en-GB" altLang="en-US" sz="1800">
              <a:cs typeface="Arial"/>
            </a:endParaRPr>
          </a:p>
          <a:p>
            <a:pPr marL="299720" lvl="1" indent="0">
              <a:buFontTx/>
              <a:buNone/>
            </a:pPr>
            <a:endParaRPr lang="en-GB" altLang="en-US" sz="180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18C0D-82A5-4BE6-A5FD-BFF2E25237F3}"/>
              </a:ext>
            </a:extLst>
          </p:cNvPr>
          <p:cNvSpPr txBox="1"/>
          <p:nvPr/>
        </p:nvSpPr>
        <p:spPr>
          <a:xfrm>
            <a:off x="173979" y="2083455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5E8C7-803F-4A82-883A-0D75F28A3DFE}"/>
              </a:ext>
            </a:extLst>
          </p:cNvPr>
          <p:cNvSpPr txBox="1"/>
          <p:nvPr/>
        </p:nvSpPr>
        <p:spPr>
          <a:xfrm>
            <a:off x="1339561" y="2526005"/>
            <a:ext cx="2690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Library Research Skills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External relations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34379-C71D-4CEC-BFE8-46C5F8491977}"/>
              </a:ext>
            </a:extLst>
          </p:cNvPr>
          <p:cNvSpPr txBox="1"/>
          <p:nvPr/>
        </p:nvSpPr>
        <p:spPr>
          <a:xfrm>
            <a:off x="4179412" y="2083454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ED299-CBC1-4809-949C-1C69E9FEFAEA}"/>
              </a:ext>
            </a:extLst>
          </p:cNvPr>
          <p:cNvSpPr txBox="1"/>
          <p:nvPr/>
        </p:nvSpPr>
        <p:spPr>
          <a:xfrm>
            <a:off x="8253488" y="2083454"/>
            <a:ext cx="3774449" cy="3021419"/>
          </a:xfrm>
          <a:prstGeom prst="rect">
            <a:avLst/>
          </a:prstGeom>
          <a:solidFill>
            <a:schemeClr val="bg2">
              <a:lumMod val="50000"/>
            </a:schemeClr>
          </a:solidFill>
          <a:ln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EE33E-439D-42F2-9704-A5CE18129184}"/>
              </a:ext>
            </a:extLst>
          </p:cNvPr>
          <p:cNvSpPr txBox="1"/>
          <p:nvPr/>
        </p:nvSpPr>
        <p:spPr>
          <a:xfrm>
            <a:off x="5355446" y="2623989"/>
            <a:ext cx="2690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Initially face-to-face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Online via Zoom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3F3EB-BC47-4A15-8BF3-0F013C7745A9}"/>
              </a:ext>
            </a:extLst>
          </p:cNvPr>
          <p:cNvSpPr txBox="1"/>
          <p:nvPr/>
        </p:nvSpPr>
        <p:spPr>
          <a:xfrm>
            <a:off x="9412806" y="2333002"/>
            <a:ext cx="2690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40 minute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Personalised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Opportunity for follow up</a:t>
            </a:r>
          </a:p>
        </p:txBody>
      </p:sp>
      <p:pic>
        <p:nvPicPr>
          <p:cNvPr id="5" name="Graphic 4" descr="Target Audience with solid fill">
            <a:extLst>
              <a:ext uri="{FF2B5EF4-FFF2-40B4-BE49-F238E27FC236}">
                <a16:creationId xmlns:a16="http://schemas.microsoft.com/office/drawing/2014/main" id="{BD8E0CDA-6033-4F7F-978C-9609DBBB0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69" y="3038301"/>
            <a:ext cx="914400" cy="914400"/>
          </a:xfrm>
          <a:prstGeom prst="rect">
            <a:avLst/>
          </a:prstGeom>
        </p:spPr>
      </p:pic>
      <p:pic>
        <p:nvPicPr>
          <p:cNvPr id="9" name="Graphic 8" descr="Map with pin with solid fill">
            <a:extLst>
              <a:ext uri="{FF2B5EF4-FFF2-40B4-BE49-F238E27FC236}">
                <a16:creationId xmlns:a16="http://schemas.microsoft.com/office/drawing/2014/main" id="{2DCE84AE-B02B-49EB-9E9E-8B1D7C8AB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3347" y="2951619"/>
            <a:ext cx="914400" cy="914400"/>
          </a:xfrm>
          <a:prstGeom prst="rect">
            <a:avLst/>
          </a:prstGeom>
        </p:spPr>
      </p:pic>
      <p:pic>
        <p:nvPicPr>
          <p:cNvPr id="11" name="Graphic 10" descr="Good Idea with solid fill">
            <a:extLst>
              <a:ext uri="{FF2B5EF4-FFF2-40B4-BE49-F238E27FC236}">
                <a16:creationId xmlns:a16="http://schemas.microsoft.com/office/drawing/2014/main" id="{DF04D7A7-68D9-4ACA-956F-0551267779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3499" y="3028776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85E50D-09D9-4BA9-9EAF-7A2B0C9B8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84" y="5761845"/>
            <a:ext cx="378594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1" grpId="0" animBg="1"/>
      <p:bldP spid="22" grpId="0" animBg="1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5838A5F-8A93-443D-88A4-8EEAD79C0979}"/>
              </a:ext>
            </a:extLst>
          </p:cNvPr>
          <p:cNvSpPr/>
          <p:nvPr/>
        </p:nvSpPr>
        <p:spPr>
          <a:xfrm>
            <a:off x="9192240" y="1817129"/>
            <a:ext cx="1872000" cy="39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5D6C83-9408-478E-967A-E93FC9086A85}"/>
              </a:ext>
            </a:extLst>
          </p:cNvPr>
          <p:cNvSpPr/>
          <p:nvPr/>
        </p:nvSpPr>
        <p:spPr>
          <a:xfrm>
            <a:off x="7066172" y="1817129"/>
            <a:ext cx="1872000" cy="39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CCDAFF-F10B-4E59-B1CA-05EF4A3B1400}"/>
              </a:ext>
            </a:extLst>
          </p:cNvPr>
          <p:cNvSpPr/>
          <p:nvPr/>
        </p:nvSpPr>
        <p:spPr>
          <a:xfrm>
            <a:off x="4957830" y="1817129"/>
            <a:ext cx="1872000" cy="39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791BB7-2DBA-447F-99B5-5A5E38B23D3C}"/>
              </a:ext>
            </a:extLst>
          </p:cNvPr>
          <p:cNvSpPr/>
          <p:nvPr/>
        </p:nvSpPr>
        <p:spPr>
          <a:xfrm>
            <a:off x="2811090" y="1817129"/>
            <a:ext cx="1872000" cy="39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8F8FF6-F19D-4AEB-9570-68749E94CA46}"/>
              </a:ext>
            </a:extLst>
          </p:cNvPr>
          <p:cNvSpPr/>
          <p:nvPr/>
        </p:nvSpPr>
        <p:spPr>
          <a:xfrm>
            <a:off x="673651" y="1817476"/>
            <a:ext cx="1872000" cy="39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80786E-A252-4A9F-92BE-85588EBF4F2C}"/>
              </a:ext>
            </a:extLst>
          </p:cNvPr>
          <p:cNvSpPr/>
          <p:nvPr/>
        </p:nvSpPr>
        <p:spPr>
          <a:xfrm>
            <a:off x="548640" y="640080"/>
            <a:ext cx="10515600" cy="7543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3BD06-5869-4E98-A873-324DE51B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Current offering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91BD7-E91E-4493-8618-2DB28E258210}"/>
              </a:ext>
            </a:extLst>
          </p:cNvPr>
          <p:cNvSpPr txBox="1"/>
          <p:nvPr/>
        </p:nvSpPr>
        <p:spPr>
          <a:xfrm>
            <a:off x="724034" y="3653818"/>
            <a:ext cx="1897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Influential Researcher intranet pages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333A3-62F0-4675-AE61-F80E939B3CEF}"/>
              </a:ext>
            </a:extLst>
          </p:cNvPr>
          <p:cNvSpPr txBox="1"/>
          <p:nvPr/>
        </p:nvSpPr>
        <p:spPr>
          <a:xfrm>
            <a:off x="2824108" y="3699984"/>
            <a:ext cx="189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Influential Researcher online course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06CA5-34B0-41E5-BAF3-F51A69BF2B5A}"/>
              </a:ext>
            </a:extLst>
          </p:cNvPr>
          <p:cNvSpPr txBox="1"/>
          <p:nvPr/>
        </p:nvSpPr>
        <p:spPr>
          <a:xfrm>
            <a:off x="4625100" y="3627207"/>
            <a:ext cx="25374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Online,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 45 minute workshop –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open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or bespoke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BE1EB-F396-4B53-83F6-95B13836F47B}"/>
              </a:ext>
            </a:extLst>
          </p:cNvPr>
          <p:cNvSpPr txBox="1"/>
          <p:nvPr/>
        </p:nvSpPr>
        <p:spPr>
          <a:xfrm>
            <a:off x="7101676" y="3846793"/>
            <a:ext cx="189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Personalised mini action plan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84C1B4-8365-4270-AAF9-F0838E95E4E8}"/>
              </a:ext>
            </a:extLst>
          </p:cNvPr>
          <p:cNvSpPr txBox="1"/>
          <p:nvPr/>
        </p:nvSpPr>
        <p:spPr>
          <a:xfrm>
            <a:off x="9491970" y="4031459"/>
            <a:ext cx="1272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121 support</a:t>
            </a:r>
          </a:p>
          <a:p>
            <a:endParaRPr lang="en-GB" dirty="0"/>
          </a:p>
        </p:txBody>
      </p:sp>
      <p:pic>
        <p:nvPicPr>
          <p:cNvPr id="16" name="Graphic 15" descr="Laptop with solid fill">
            <a:extLst>
              <a:ext uri="{FF2B5EF4-FFF2-40B4-BE49-F238E27FC236}">
                <a16:creationId xmlns:a16="http://schemas.microsoft.com/office/drawing/2014/main" id="{20C2719C-FB97-4FDA-B62A-8A8DFB4EE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371" y="2377477"/>
            <a:ext cx="1080000" cy="1080000"/>
          </a:xfrm>
          <a:prstGeom prst="rect">
            <a:avLst/>
          </a:prstGeom>
        </p:spPr>
      </p:pic>
      <p:pic>
        <p:nvPicPr>
          <p:cNvPr id="18" name="Graphic 17" descr="Monitor with solid fill">
            <a:extLst>
              <a:ext uri="{FF2B5EF4-FFF2-40B4-BE49-F238E27FC236}">
                <a16:creationId xmlns:a16="http://schemas.microsoft.com/office/drawing/2014/main" id="{A59354AD-4ABC-425B-B00F-3CC08408B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9659" y="2377477"/>
            <a:ext cx="1080000" cy="1080000"/>
          </a:xfrm>
          <a:prstGeom prst="rect">
            <a:avLst/>
          </a:prstGeom>
        </p:spPr>
      </p:pic>
      <p:pic>
        <p:nvPicPr>
          <p:cNvPr id="20" name="Graphic 19" descr="Tools with solid fill">
            <a:extLst>
              <a:ext uri="{FF2B5EF4-FFF2-40B4-BE49-F238E27FC236}">
                <a16:creationId xmlns:a16="http://schemas.microsoft.com/office/drawing/2014/main" id="{35A08475-32B0-4F37-867B-1ADE2C0E6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6517" y="2349000"/>
            <a:ext cx="1080000" cy="1080000"/>
          </a:xfrm>
          <a:prstGeom prst="rect">
            <a:avLst/>
          </a:prstGeom>
        </p:spPr>
      </p:pic>
      <p:pic>
        <p:nvPicPr>
          <p:cNvPr id="22" name="Graphic 21" descr="Clipboard Checked with solid fill">
            <a:extLst>
              <a:ext uri="{FF2B5EF4-FFF2-40B4-BE49-F238E27FC236}">
                <a16:creationId xmlns:a16="http://schemas.microsoft.com/office/drawing/2014/main" id="{5F0EFCFA-32F5-4BD2-9928-8B967896D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4862" y="2282437"/>
            <a:ext cx="1080000" cy="1080000"/>
          </a:xfrm>
          <a:prstGeom prst="rect">
            <a:avLst/>
          </a:prstGeom>
        </p:spPr>
      </p:pic>
      <p:pic>
        <p:nvPicPr>
          <p:cNvPr id="24" name="Graphic 23" descr="Questions with solid fill">
            <a:extLst>
              <a:ext uri="{FF2B5EF4-FFF2-40B4-BE49-F238E27FC236}">
                <a16:creationId xmlns:a16="http://schemas.microsoft.com/office/drawing/2014/main" id="{9C70E9EA-AF0A-4A87-BBA5-7F4CD6F04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23741" y="23774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5" grpId="0" animBg="1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D2F1C-0AA7-4B06-9349-B79E94DD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4" y="102934"/>
            <a:ext cx="9534970" cy="527349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A91BC-7291-4026-A4EC-07513363A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60379" y="1127755"/>
            <a:ext cx="8691229" cy="4963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9C17D7-B14B-45E6-BE9E-1255C50E0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561" y="1747012"/>
            <a:ext cx="8061745" cy="50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9C0-D2B3-42C0-B05C-0F0C5FBB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08C7D2-DBFA-4B00-B16F-A2E578818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757" y="365124"/>
            <a:ext cx="7502830" cy="3868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4600A-0F20-4DF2-A273-807869BDE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256" y="1529931"/>
            <a:ext cx="7925487" cy="3798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FF6F2-AF84-4400-88EB-ED18B9A66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57" y="2785738"/>
            <a:ext cx="6873285" cy="3856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9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D26B7-5176-4E3C-A7B7-6EE47C4BC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35" y="94836"/>
            <a:ext cx="9526329" cy="5925377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9EAA8614-7F3E-466F-9903-ED4339BF8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33" y="663717"/>
            <a:ext cx="9398133" cy="5356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9E083A-68C0-4ADA-85C4-FF4AAB34C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44" y="663716"/>
            <a:ext cx="9634456" cy="5413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F5D390039854686817E85DEB4BE5D" ma:contentTypeVersion="6" ma:contentTypeDescription="Create a new document." ma:contentTypeScope="" ma:versionID="db72cfac607f94e5bb05090cb9ecf21a">
  <xsd:schema xmlns:xsd="http://www.w3.org/2001/XMLSchema" xmlns:xs="http://www.w3.org/2001/XMLSchema" xmlns:p="http://schemas.microsoft.com/office/2006/metadata/properties" xmlns:ns2="eefe9c84-edf1-4a41-bbb0-570377a60f90" xmlns:ns3="7978359d-5aec-41b1-8e8f-4ad30d2ec204" targetNamespace="http://schemas.microsoft.com/office/2006/metadata/properties" ma:root="true" ma:fieldsID="b78c45faec04b3472993f5c4079c7588" ns2:_="" ns3:_="">
    <xsd:import namespace="eefe9c84-edf1-4a41-bbb0-570377a60f90"/>
    <xsd:import namespace="7978359d-5aec-41b1-8e8f-4ad30d2ec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e9c84-edf1-4a41-bbb0-570377a60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8359d-5aec-41b1-8e8f-4ad30d2ec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A3F067-9E32-4EFB-A7E5-4CD2A6616878}">
  <ds:schemaRefs>
    <ds:schemaRef ds:uri="7978359d-5aec-41b1-8e8f-4ad30d2ec204"/>
    <ds:schemaRef ds:uri="eefe9c84-edf1-4a41-bbb0-570377a60f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F3026A-D7A1-4497-A8A5-DECAE5AF7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63DD7-5636-49CA-A367-84BD54DB39E1}">
  <ds:schemaRefs>
    <ds:schemaRef ds:uri="http://schemas.openxmlformats.org/package/2006/metadata/core-properties"/>
    <ds:schemaRef ds:uri="http://purl.org/dc/terms/"/>
    <ds:schemaRef ds:uri="http://purl.org/dc/elements/1.1/"/>
    <ds:schemaRef ds:uri="7978359d-5aec-41b1-8e8f-4ad30d2ec20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eefe9c84-edf1-4a41-bbb0-570377a60f9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595</Words>
  <Application>Microsoft Office PowerPoint</Application>
  <PresentationFormat>Widescreen</PresentationFormat>
  <Paragraphs>197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Wingdings</vt:lpstr>
      <vt:lpstr>Office Theme</vt:lpstr>
      <vt:lpstr>Empowering researchers: Using personalised action plans to develop researcher engagement with metrics, PIDs and profiles</vt:lpstr>
      <vt:lpstr> Introduction</vt:lpstr>
      <vt:lpstr> But then success!</vt:lpstr>
      <vt:lpstr> Almost a wicked problem</vt:lpstr>
      <vt:lpstr> Our approach</vt:lpstr>
      <vt:lpstr>Current offering</vt:lpstr>
      <vt:lpstr>PowerPoint Presentation</vt:lpstr>
      <vt:lpstr>PowerPoint Presentation</vt:lpstr>
      <vt:lpstr>PowerPoint Presentation</vt:lpstr>
      <vt:lpstr> The Action Plan</vt:lpstr>
      <vt:lpstr>PowerPoint Presentation</vt:lpstr>
      <vt:lpstr>A selection of (anonymous) feedback</vt:lpstr>
      <vt:lpstr>PowerPoint Presentation</vt:lpstr>
      <vt:lpstr> Next Steps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Wallace (Library Services - Library Academic Engagement)</dc:creator>
  <cp:lastModifiedBy>James Barnett (Library Services - Library Academic Engagement)</cp:lastModifiedBy>
  <cp:revision>1</cp:revision>
  <dcterms:created xsi:type="dcterms:W3CDTF">2022-08-10T09:34:30Z</dcterms:created>
  <dcterms:modified xsi:type="dcterms:W3CDTF">2022-08-18T15:15:03Z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0x0101001CBF5D390039854686817E85DEB4BE5D</vt:lpwstr>
  </property>
</Properties>
</file>