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23"/>
  </p:notesMasterIdLst>
  <p:sldIdLst>
    <p:sldId id="405" r:id="rId5"/>
    <p:sldId id="415" r:id="rId6"/>
    <p:sldId id="256" r:id="rId7"/>
    <p:sldId id="423" r:id="rId8"/>
    <p:sldId id="424" r:id="rId9"/>
    <p:sldId id="425" r:id="rId10"/>
    <p:sldId id="426" r:id="rId11"/>
    <p:sldId id="427" r:id="rId12"/>
    <p:sldId id="429" r:id="rId13"/>
    <p:sldId id="428" r:id="rId14"/>
    <p:sldId id="433" r:id="rId15"/>
    <p:sldId id="430" r:id="rId16"/>
    <p:sldId id="431" r:id="rId17"/>
    <p:sldId id="432" r:id="rId18"/>
    <p:sldId id="434" r:id="rId19"/>
    <p:sldId id="435" r:id="rId20"/>
    <p:sldId id="436" r:id="rId21"/>
    <p:sldId id="437"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66D5C-F187-4EA0-907F-E32AFA66E317}" v="60" dt="2022-08-10T15:34:41.374"/>
    <p1510:client id="{404C2A02-FAFD-445A-90E8-D7575B3A26DB}" v="1" dt="2022-08-17T14:28:49.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55349" autoAdjust="0"/>
  </p:normalViewPr>
  <p:slideViewPr>
    <p:cSldViewPr snapToGrid="0">
      <p:cViewPr>
        <p:scale>
          <a:sx n="124" d="100"/>
          <a:sy n="124" d="100"/>
        </p:scale>
        <p:origin x="438" y="20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Mayer" userId="S::apy153@coventry.ac.uk::6c5cdf16-8da9-4eba-9e35-fb8cc9a3e34b" providerId="AD" clId="Web-{16866D5C-F187-4EA0-907F-E32AFA66E317}"/>
    <pc:docChg chg="modSld">
      <pc:chgData name="Michelle Mayer" userId="S::apy153@coventry.ac.uk::6c5cdf16-8da9-4eba-9e35-fb8cc9a3e34b" providerId="AD" clId="Web-{16866D5C-F187-4EA0-907F-E32AFA66E317}" dt="2022-08-10T15:34:36.702" v="57"/>
      <pc:docMkLst>
        <pc:docMk/>
      </pc:docMkLst>
      <pc:sldChg chg="modSp">
        <pc:chgData name="Michelle Mayer" userId="S::apy153@coventry.ac.uk::6c5cdf16-8da9-4eba-9e35-fb8cc9a3e34b" providerId="AD" clId="Web-{16866D5C-F187-4EA0-907F-E32AFA66E317}" dt="2022-08-10T15:34:36.702" v="57"/>
        <pc:sldMkLst>
          <pc:docMk/>
          <pc:sldMk cId="1197623405" sldId="432"/>
        </pc:sldMkLst>
        <pc:graphicFrameChg chg="mod modGraphic">
          <ac:chgData name="Michelle Mayer" userId="S::apy153@coventry.ac.uk::6c5cdf16-8da9-4eba-9e35-fb8cc9a3e34b" providerId="AD" clId="Web-{16866D5C-F187-4EA0-907F-E32AFA66E317}" dt="2022-08-10T15:34:36.702" v="57"/>
          <ac:graphicFrameMkLst>
            <pc:docMk/>
            <pc:sldMk cId="1197623405" sldId="432"/>
            <ac:graphicFrameMk id="7" creationId="{B95DED4F-496C-DA91-14A8-1358BD4BF7D3}"/>
          </ac:graphicFrameMkLst>
        </pc:graphicFrameChg>
      </pc:sldChg>
    </pc:docChg>
  </pc:docChgLst>
  <pc:docChgLst>
    <pc:chgData name="Karen Goodson" userId="S::lbx168@coventry.ac.uk::20830c08-db2e-44bf-8d0d-1d5779b45950" providerId="AD" clId="Web-{404C2A02-FAFD-445A-90E8-D7575B3A26DB}"/>
    <pc:docChg chg="modSld">
      <pc:chgData name="Karen Goodson" userId="S::lbx168@coventry.ac.uk::20830c08-db2e-44bf-8d0d-1d5779b45950" providerId="AD" clId="Web-{404C2A02-FAFD-445A-90E8-D7575B3A26DB}" dt="2022-08-17T14:28:49.693" v="0" actId="1076"/>
      <pc:docMkLst>
        <pc:docMk/>
      </pc:docMkLst>
      <pc:sldChg chg="modSp">
        <pc:chgData name="Karen Goodson" userId="S::lbx168@coventry.ac.uk::20830c08-db2e-44bf-8d0d-1d5779b45950" providerId="AD" clId="Web-{404C2A02-FAFD-445A-90E8-D7575B3A26DB}" dt="2022-08-17T14:28:49.693" v="0" actId="1076"/>
        <pc:sldMkLst>
          <pc:docMk/>
          <pc:sldMk cId="1197623405" sldId="432"/>
        </pc:sldMkLst>
        <pc:picChg chg="mod">
          <ac:chgData name="Karen Goodson" userId="S::lbx168@coventry.ac.uk::20830c08-db2e-44bf-8d0d-1d5779b45950" providerId="AD" clId="Web-{404C2A02-FAFD-445A-90E8-D7575B3A26DB}" dt="2022-08-17T14:28:49.693" v="0" actId="1076"/>
          <ac:picMkLst>
            <pc:docMk/>
            <pc:sldMk cId="1197623405" sldId="432"/>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7C854-4AF3-DE44-893A-263EBEF66396}" type="datetimeFigureOut">
              <a:rPr lang="en-US" smtClean="0"/>
              <a:t>8/18/2022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24FAC-A84B-C04D-ACBF-D1CE435BAC49}" type="slidenum">
              <a:rPr lang="en-US" smtClean="0"/>
              <a:t>‹#›</a:t>
            </a:fld>
            <a:endParaRPr lang="en-US"/>
          </a:p>
        </p:txBody>
      </p:sp>
    </p:spTree>
    <p:extLst>
      <p:ext uri="{BB962C8B-B14F-4D97-AF65-F5344CB8AC3E}">
        <p14:creationId xmlns:p14="http://schemas.microsoft.com/office/powerpoint/2010/main" val="1197131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p>
        </p:txBody>
      </p:sp>
      <p:sp>
        <p:nvSpPr>
          <p:cNvPr id="4" name="Slide Number Placeholder 3"/>
          <p:cNvSpPr>
            <a:spLocks noGrp="1"/>
          </p:cNvSpPr>
          <p:nvPr>
            <p:ph type="sldNum" sz="quarter" idx="10"/>
          </p:nvPr>
        </p:nvSpPr>
        <p:spPr/>
        <p:txBody>
          <a:bodyPr/>
          <a:lstStyle/>
          <a:p>
            <a:fld id="{7048A9E8-F96D-4D47-8B2F-547021A6FFDB}" type="slidenum">
              <a:rPr lang="en-GB" smtClean="0"/>
              <a:t>1</a:t>
            </a:fld>
            <a:endParaRPr lang="en-GB"/>
          </a:p>
        </p:txBody>
      </p:sp>
    </p:spTree>
    <p:extLst>
      <p:ext uri="{BB962C8B-B14F-4D97-AF65-F5344CB8AC3E}">
        <p14:creationId xmlns:p14="http://schemas.microsoft.com/office/powerpoint/2010/main" val="1392430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dirty="0"/>
          </a:p>
        </p:txBody>
      </p:sp>
      <p:sp>
        <p:nvSpPr>
          <p:cNvPr id="4" name="Slide Number Placeholder 3"/>
          <p:cNvSpPr>
            <a:spLocks noGrp="1"/>
          </p:cNvSpPr>
          <p:nvPr>
            <p:ph type="sldNum" sz="quarter" idx="10"/>
          </p:nvPr>
        </p:nvSpPr>
        <p:spPr/>
        <p:txBody>
          <a:bodyPr/>
          <a:lstStyle/>
          <a:p>
            <a:fld id="{A1724FAC-A84B-C04D-ACBF-D1CE435BAC49}" type="slidenum">
              <a:rPr lang="en-US" smtClean="0"/>
              <a:t>10</a:t>
            </a:fld>
            <a:endParaRPr lang="en-US"/>
          </a:p>
        </p:txBody>
      </p:sp>
    </p:spTree>
    <p:extLst>
      <p:ext uri="{BB962C8B-B14F-4D97-AF65-F5344CB8AC3E}">
        <p14:creationId xmlns:p14="http://schemas.microsoft.com/office/powerpoint/2010/main" val="552376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dirty="0"/>
          </a:p>
        </p:txBody>
      </p:sp>
      <p:sp>
        <p:nvSpPr>
          <p:cNvPr id="4" name="Slide Number Placeholder 3"/>
          <p:cNvSpPr>
            <a:spLocks noGrp="1"/>
          </p:cNvSpPr>
          <p:nvPr>
            <p:ph type="sldNum" sz="quarter" idx="10"/>
          </p:nvPr>
        </p:nvSpPr>
        <p:spPr/>
        <p:txBody>
          <a:bodyPr/>
          <a:lstStyle/>
          <a:p>
            <a:fld id="{A1724FAC-A84B-C04D-ACBF-D1CE435BAC49}" type="slidenum">
              <a:rPr lang="en-US" smtClean="0"/>
              <a:t>11</a:t>
            </a:fld>
            <a:endParaRPr lang="en-US"/>
          </a:p>
        </p:txBody>
      </p:sp>
    </p:spTree>
    <p:extLst>
      <p:ext uri="{BB962C8B-B14F-4D97-AF65-F5344CB8AC3E}">
        <p14:creationId xmlns:p14="http://schemas.microsoft.com/office/powerpoint/2010/main" val="596916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dirty="0"/>
          </a:p>
        </p:txBody>
      </p:sp>
      <p:sp>
        <p:nvSpPr>
          <p:cNvPr id="4" name="Slide Number Placeholder 3"/>
          <p:cNvSpPr>
            <a:spLocks noGrp="1"/>
          </p:cNvSpPr>
          <p:nvPr>
            <p:ph type="sldNum" sz="quarter" idx="10"/>
          </p:nvPr>
        </p:nvSpPr>
        <p:spPr/>
        <p:txBody>
          <a:bodyPr/>
          <a:lstStyle/>
          <a:p>
            <a:fld id="{A1724FAC-A84B-C04D-ACBF-D1CE435BAC49}" type="slidenum">
              <a:rPr lang="en-US" smtClean="0"/>
              <a:t>12</a:t>
            </a:fld>
            <a:endParaRPr lang="en-US"/>
          </a:p>
        </p:txBody>
      </p:sp>
    </p:spTree>
    <p:extLst>
      <p:ext uri="{BB962C8B-B14F-4D97-AF65-F5344CB8AC3E}">
        <p14:creationId xmlns:p14="http://schemas.microsoft.com/office/powerpoint/2010/main" val="768435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a:p>
        </p:txBody>
      </p:sp>
      <p:sp>
        <p:nvSpPr>
          <p:cNvPr id="4" name="Slide Number Placeholder 3"/>
          <p:cNvSpPr>
            <a:spLocks noGrp="1"/>
          </p:cNvSpPr>
          <p:nvPr>
            <p:ph type="sldNum" sz="quarter" idx="10"/>
          </p:nvPr>
        </p:nvSpPr>
        <p:spPr/>
        <p:txBody>
          <a:bodyPr/>
          <a:lstStyle/>
          <a:p>
            <a:fld id="{A1724FAC-A84B-C04D-ACBF-D1CE435BAC49}" type="slidenum">
              <a:rPr lang="en-US" smtClean="0"/>
              <a:t>13</a:t>
            </a:fld>
            <a:endParaRPr lang="en-US"/>
          </a:p>
        </p:txBody>
      </p:sp>
    </p:spTree>
    <p:extLst>
      <p:ext uri="{BB962C8B-B14F-4D97-AF65-F5344CB8AC3E}">
        <p14:creationId xmlns:p14="http://schemas.microsoft.com/office/powerpoint/2010/main" val="3377831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baseline="0" dirty="0">
              <a:latin typeface="Arial"/>
              <a:cs typeface="Arial"/>
            </a:endParaRPr>
          </a:p>
        </p:txBody>
      </p:sp>
      <p:sp>
        <p:nvSpPr>
          <p:cNvPr id="4" name="Slide Number Placeholder 3"/>
          <p:cNvSpPr>
            <a:spLocks noGrp="1"/>
          </p:cNvSpPr>
          <p:nvPr>
            <p:ph type="sldNum" sz="quarter" idx="10"/>
          </p:nvPr>
        </p:nvSpPr>
        <p:spPr/>
        <p:txBody>
          <a:bodyPr/>
          <a:lstStyle/>
          <a:p>
            <a:fld id="{A1724FAC-A84B-C04D-ACBF-D1CE435BAC49}" type="slidenum">
              <a:rPr lang="en-US" smtClean="0"/>
              <a:t>14</a:t>
            </a:fld>
            <a:endParaRPr lang="en-US"/>
          </a:p>
        </p:txBody>
      </p:sp>
    </p:spTree>
    <p:extLst>
      <p:ext uri="{BB962C8B-B14F-4D97-AF65-F5344CB8AC3E}">
        <p14:creationId xmlns:p14="http://schemas.microsoft.com/office/powerpoint/2010/main" val="1657049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a:p>
        </p:txBody>
      </p:sp>
      <p:sp>
        <p:nvSpPr>
          <p:cNvPr id="4" name="Slide Number Placeholder 3"/>
          <p:cNvSpPr>
            <a:spLocks noGrp="1"/>
          </p:cNvSpPr>
          <p:nvPr>
            <p:ph type="sldNum" sz="quarter" idx="10"/>
          </p:nvPr>
        </p:nvSpPr>
        <p:spPr/>
        <p:txBody>
          <a:bodyPr/>
          <a:lstStyle/>
          <a:p>
            <a:fld id="{A1724FAC-A84B-C04D-ACBF-D1CE435BAC49}" type="slidenum">
              <a:rPr lang="en-US" smtClean="0"/>
              <a:t>15</a:t>
            </a:fld>
            <a:endParaRPr lang="en-US"/>
          </a:p>
        </p:txBody>
      </p:sp>
    </p:spTree>
    <p:extLst>
      <p:ext uri="{BB962C8B-B14F-4D97-AF65-F5344CB8AC3E}">
        <p14:creationId xmlns:p14="http://schemas.microsoft.com/office/powerpoint/2010/main" val="3354446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Coventry University Research Hootenanny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 vibrant mix of activities to showcase research excellence at CU,</a:t>
            </a:r>
          </a:p>
          <a:p>
            <a:r>
              <a:rPr lang="en-GB" sz="1200" b="0" i="0" kern="1200" dirty="0">
                <a:solidFill>
                  <a:schemeClr val="tx1"/>
                </a:solidFill>
                <a:effectLst/>
                <a:latin typeface="+mn-lt"/>
                <a:ea typeface="+mn-ea"/>
                <a:cs typeface="+mn-cs"/>
              </a:rPr>
              <a:t>to celebrate our researchers’ successes and to explore new ways to undertake, and</a:t>
            </a:r>
          </a:p>
          <a:p>
            <a:r>
              <a:rPr lang="en-GB" sz="1200" b="0" i="0" kern="1200" dirty="0">
                <a:solidFill>
                  <a:schemeClr val="tx1"/>
                </a:solidFill>
                <a:effectLst/>
                <a:latin typeface="+mn-lt"/>
                <a:ea typeface="+mn-ea"/>
                <a:cs typeface="+mn-cs"/>
              </a:rPr>
              <a:t>to share research – locally, nationally and internationally.</a:t>
            </a:r>
            <a:endParaRPr lang="en-US" sz="1200" b="0" i="0" baseline="0" dirty="0">
              <a:latin typeface="Arial"/>
              <a:cs typeface="Arial"/>
            </a:endParaRPr>
          </a:p>
        </p:txBody>
      </p:sp>
      <p:sp>
        <p:nvSpPr>
          <p:cNvPr id="4" name="Slide Number Placeholder 3"/>
          <p:cNvSpPr>
            <a:spLocks noGrp="1"/>
          </p:cNvSpPr>
          <p:nvPr>
            <p:ph type="sldNum" sz="quarter" idx="10"/>
          </p:nvPr>
        </p:nvSpPr>
        <p:spPr/>
        <p:txBody>
          <a:bodyPr/>
          <a:lstStyle/>
          <a:p>
            <a:fld id="{A1724FAC-A84B-C04D-ACBF-D1CE435BAC49}" type="slidenum">
              <a:rPr lang="en-US" smtClean="0"/>
              <a:t>16</a:t>
            </a:fld>
            <a:endParaRPr lang="en-US"/>
          </a:p>
        </p:txBody>
      </p:sp>
    </p:spTree>
    <p:extLst>
      <p:ext uri="{BB962C8B-B14F-4D97-AF65-F5344CB8AC3E}">
        <p14:creationId xmlns:p14="http://schemas.microsoft.com/office/powerpoint/2010/main" val="3059233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baseline="0">
              <a:latin typeface="Arial"/>
              <a:cs typeface="Arial"/>
            </a:endParaRPr>
          </a:p>
        </p:txBody>
      </p:sp>
      <p:sp>
        <p:nvSpPr>
          <p:cNvPr id="4" name="Slide Number Placeholder 3"/>
          <p:cNvSpPr>
            <a:spLocks noGrp="1"/>
          </p:cNvSpPr>
          <p:nvPr>
            <p:ph type="sldNum" sz="quarter" idx="10"/>
          </p:nvPr>
        </p:nvSpPr>
        <p:spPr/>
        <p:txBody>
          <a:bodyPr/>
          <a:lstStyle/>
          <a:p>
            <a:fld id="{A1724FAC-A84B-C04D-ACBF-D1CE435BAC49}" type="slidenum">
              <a:rPr lang="en-US" smtClean="0"/>
              <a:t>17</a:t>
            </a:fld>
            <a:endParaRPr lang="en-US"/>
          </a:p>
        </p:txBody>
      </p:sp>
    </p:spTree>
    <p:extLst>
      <p:ext uri="{BB962C8B-B14F-4D97-AF65-F5344CB8AC3E}">
        <p14:creationId xmlns:p14="http://schemas.microsoft.com/office/powerpoint/2010/main" val="2845345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724FAC-A84B-C04D-ACBF-D1CE435BAC49}" type="slidenum">
              <a:rPr lang="en-US" smtClean="0"/>
              <a:t>18</a:t>
            </a:fld>
            <a:endParaRPr lang="en-US"/>
          </a:p>
        </p:txBody>
      </p:sp>
    </p:spTree>
    <p:extLst>
      <p:ext uri="{BB962C8B-B14F-4D97-AF65-F5344CB8AC3E}">
        <p14:creationId xmlns:p14="http://schemas.microsoft.com/office/powerpoint/2010/main" val="1604995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Michelle is Research Data Management Officer at Coventry University. She joined the now Research and Scholarly Publications Team, following undergraduate and postgraduate studies at the university. She has been part of the team for eight years, providing support for RDM, Open Journal Systems, and occasionally reviewing CU Professional Services ethics applications.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Karen joined Coventry University 21 years ago, starting in IRS as a Library assistant. Four years ago, she joined the Research and Scholarly Publications Team as a Senior Information Assistant, where she provides support for PURE, the Library repository, and Open Access. She is now enjoying learning more about RDM.</a:t>
            </a:r>
          </a:p>
          <a:p>
            <a:endParaRPr lang="en-GB"/>
          </a:p>
        </p:txBody>
      </p:sp>
      <p:sp>
        <p:nvSpPr>
          <p:cNvPr id="4" name="Slide Number Placeholder 3"/>
          <p:cNvSpPr>
            <a:spLocks noGrp="1"/>
          </p:cNvSpPr>
          <p:nvPr>
            <p:ph type="sldNum" sz="quarter" idx="10"/>
          </p:nvPr>
        </p:nvSpPr>
        <p:spPr/>
        <p:txBody>
          <a:bodyPr/>
          <a:lstStyle/>
          <a:p>
            <a:fld id="{A1724FAC-A84B-C04D-ACBF-D1CE435BAC49}" type="slidenum">
              <a:rPr lang="en-US" smtClean="0"/>
              <a:t>2</a:t>
            </a:fld>
            <a:endParaRPr lang="en-US"/>
          </a:p>
        </p:txBody>
      </p:sp>
    </p:spTree>
    <p:extLst>
      <p:ext uri="{BB962C8B-B14F-4D97-AF65-F5344CB8AC3E}">
        <p14:creationId xmlns:p14="http://schemas.microsoft.com/office/powerpoint/2010/main" val="424489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a:solidFill>
                  <a:schemeClr val="tx1"/>
                </a:solidFill>
                <a:effectLst/>
                <a:latin typeface="+mn-lt"/>
                <a:ea typeface="+mn-ea"/>
                <a:cs typeface="+mn-cs"/>
              </a:rPr>
              <a:t>Following the release of several games promoting Open Access, the Research and Scholarly Publications Team explored gamification methods, with the aim of making the dissemination of open data information entertaining.  We produced a story to introduce research staff and students to the FAIR Principles, incorporating where they could also find guidance for RDM support in the Library.  </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The game details expanded on:   </a:t>
            </a:r>
          </a:p>
          <a:p>
            <a:pPr lvl="0" fontAlgn="base"/>
            <a:r>
              <a:rPr lang="en-GB" sz="1200" kern="1200">
                <a:solidFill>
                  <a:schemeClr val="tx1"/>
                </a:solidFill>
                <a:effectLst/>
                <a:latin typeface="+mn-lt"/>
                <a:ea typeface="+mn-ea"/>
                <a:cs typeface="+mn-cs"/>
              </a:rPr>
              <a:t>why researchers should follow the FAIR Principles for data sharing,   </a:t>
            </a:r>
          </a:p>
          <a:p>
            <a:pPr lvl="0" fontAlgn="base"/>
            <a:r>
              <a:rPr lang="en-GB" sz="1200" kern="1200">
                <a:solidFill>
                  <a:schemeClr val="tx1"/>
                </a:solidFill>
                <a:effectLst/>
                <a:latin typeface="+mn-lt"/>
                <a:ea typeface="+mn-ea"/>
                <a:cs typeface="+mn-cs"/>
              </a:rPr>
              <a:t>where guidance for RDM can be found at the university,  </a:t>
            </a:r>
          </a:p>
          <a:p>
            <a:pPr lvl="0" fontAlgn="base"/>
            <a:r>
              <a:rPr lang="en-GB" sz="1200" kern="1200">
                <a:solidFill>
                  <a:schemeClr val="tx1"/>
                </a:solidFill>
                <a:effectLst/>
                <a:latin typeface="+mn-lt"/>
                <a:ea typeface="+mn-ea"/>
                <a:cs typeface="+mn-cs"/>
              </a:rPr>
              <a:t>introducing the institutional repository to share research data and related information.  </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Our presentation would like to share the process in the creation of our game, how it was received by colleagues and students, our thoughts on the activity and what we would like to do next. We hope this will lead to further ideas from the audience to improve our game/create new offerings.  </a:t>
            </a:r>
          </a:p>
          <a:p>
            <a:endParaRPr lang="en-GB"/>
          </a:p>
        </p:txBody>
      </p:sp>
      <p:sp>
        <p:nvSpPr>
          <p:cNvPr id="4" name="Slide Number Placeholder 3"/>
          <p:cNvSpPr>
            <a:spLocks noGrp="1"/>
          </p:cNvSpPr>
          <p:nvPr>
            <p:ph type="sldNum" sz="quarter" idx="10"/>
          </p:nvPr>
        </p:nvSpPr>
        <p:spPr/>
        <p:txBody>
          <a:bodyPr/>
          <a:lstStyle/>
          <a:p>
            <a:fld id="{A1724FAC-A84B-C04D-ACBF-D1CE435BAC49}" type="slidenum">
              <a:rPr lang="en-US" smtClean="0"/>
              <a:t>3</a:t>
            </a:fld>
            <a:endParaRPr lang="en-US"/>
          </a:p>
        </p:txBody>
      </p:sp>
    </p:spTree>
    <p:extLst>
      <p:ext uri="{BB962C8B-B14F-4D97-AF65-F5344CB8AC3E}">
        <p14:creationId xmlns:p14="http://schemas.microsoft.com/office/powerpoint/2010/main" val="84011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a:solidFill>
                  <a:schemeClr val="tx1"/>
                </a:solidFill>
                <a:effectLst/>
                <a:latin typeface="+mn-lt"/>
                <a:ea typeface="+mn-ea"/>
                <a:cs typeface="+mn-cs"/>
              </a:rPr>
              <a:t>Popped to a local escape room to research</a:t>
            </a:r>
            <a:r>
              <a:rPr lang="en-GB" sz="1200" kern="1200" baseline="0">
                <a:solidFill>
                  <a:schemeClr val="tx1"/>
                </a:solidFill>
                <a:effectLst/>
                <a:latin typeface="+mn-lt"/>
                <a:ea typeface="+mn-ea"/>
                <a:cs typeface="+mn-cs"/>
              </a:rPr>
              <a:t> what was involved, as we’d never attempted one before.</a:t>
            </a:r>
          </a:p>
          <a:p>
            <a:pPr fontAlgn="base"/>
            <a:r>
              <a:rPr lang="en-GB" sz="1200" kern="1200" baseline="0">
                <a:solidFill>
                  <a:schemeClr val="tx1"/>
                </a:solidFill>
                <a:effectLst/>
                <a:latin typeface="+mn-lt"/>
                <a:ea typeface="+mn-ea"/>
                <a:cs typeface="+mn-cs"/>
              </a:rPr>
              <a:t>Gave an idea of what a typical room was like: the puzzles, time limit, teamwork.</a:t>
            </a:r>
            <a:endParaRPr lang="en-GB" sz="1200" kern="1200">
              <a:solidFill>
                <a:schemeClr val="tx1"/>
              </a:solidFill>
              <a:effectLst/>
              <a:latin typeface="+mn-lt"/>
              <a:ea typeface="+mn-ea"/>
              <a:cs typeface="+mn-cs"/>
            </a:endParaRPr>
          </a:p>
          <a:p>
            <a:r>
              <a:rPr lang="en-GB"/>
              <a:t>We enjoyed</a:t>
            </a:r>
            <a:r>
              <a:rPr lang="en-GB" baseline="0"/>
              <a:t> the activity.</a:t>
            </a:r>
          </a:p>
          <a:p>
            <a:r>
              <a:rPr lang="en-GB"/>
              <a:t>Decided to go ahead with creating a story.</a:t>
            </a:r>
          </a:p>
        </p:txBody>
      </p:sp>
      <p:sp>
        <p:nvSpPr>
          <p:cNvPr id="4" name="Slide Number Placeholder 3"/>
          <p:cNvSpPr>
            <a:spLocks noGrp="1"/>
          </p:cNvSpPr>
          <p:nvPr>
            <p:ph type="sldNum" sz="quarter" idx="10"/>
          </p:nvPr>
        </p:nvSpPr>
        <p:spPr/>
        <p:txBody>
          <a:bodyPr/>
          <a:lstStyle/>
          <a:p>
            <a:fld id="{A1724FAC-A84B-C04D-ACBF-D1CE435BAC49}" type="slidenum">
              <a:rPr lang="en-US" smtClean="0"/>
              <a:t>4</a:t>
            </a:fld>
            <a:endParaRPr lang="en-US"/>
          </a:p>
        </p:txBody>
      </p:sp>
    </p:spTree>
    <p:extLst>
      <p:ext uri="{BB962C8B-B14F-4D97-AF65-F5344CB8AC3E}">
        <p14:creationId xmlns:p14="http://schemas.microsoft.com/office/powerpoint/2010/main" val="729302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724FAC-A84B-C04D-ACBF-D1CE435BAC49}" type="slidenum">
              <a:rPr lang="en-US" smtClean="0"/>
              <a:t>5</a:t>
            </a:fld>
            <a:endParaRPr lang="en-US"/>
          </a:p>
        </p:txBody>
      </p:sp>
    </p:spTree>
    <p:extLst>
      <p:ext uri="{BB962C8B-B14F-4D97-AF65-F5344CB8AC3E}">
        <p14:creationId xmlns:p14="http://schemas.microsoft.com/office/powerpoint/2010/main" val="297451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dirty="0"/>
          </a:p>
        </p:txBody>
      </p:sp>
      <p:sp>
        <p:nvSpPr>
          <p:cNvPr id="4" name="Slide Number Placeholder 3"/>
          <p:cNvSpPr>
            <a:spLocks noGrp="1"/>
          </p:cNvSpPr>
          <p:nvPr>
            <p:ph type="sldNum" sz="quarter" idx="10"/>
          </p:nvPr>
        </p:nvSpPr>
        <p:spPr/>
        <p:txBody>
          <a:bodyPr/>
          <a:lstStyle/>
          <a:p>
            <a:fld id="{A1724FAC-A84B-C04D-ACBF-D1CE435BAC49}" type="slidenum">
              <a:rPr lang="en-US" smtClean="0"/>
              <a:t>6</a:t>
            </a:fld>
            <a:endParaRPr lang="en-US"/>
          </a:p>
        </p:txBody>
      </p:sp>
    </p:spTree>
    <p:extLst>
      <p:ext uri="{BB962C8B-B14F-4D97-AF65-F5344CB8AC3E}">
        <p14:creationId xmlns:p14="http://schemas.microsoft.com/office/powerpoint/2010/main" val="182795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a:p>
        </p:txBody>
      </p:sp>
      <p:sp>
        <p:nvSpPr>
          <p:cNvPr id="4" name="Slide Number Placeholder 3"/>
          <p:cNvSpPr>
            <a:spLocks noGrp="1"/>
          </p:cNvSpPr>
          <p:nvPr>
            <p:ph type="sldNum" sz="quarter" idx="10"/>
          </p:nvPr>
        </p:nvSpPr>
        <p:spPr/>
        <p:txBody>
          <a:bodyPr/>
          <a:lstStyle/>
          <a:p>
            <a:fld id="{A1724FAC-A84B-C04D-ACBF-D1CE435BAC49}" type="slidenum">
              <a:rPr lang="en-US" smtClean="0"/>
              <a:t>7</a:t>
            </a:fld>
            <a:endParaRPr lang="en-US"/>
          </a:p>
        </p:txBody>
      </p:sp>
    </p:spTree>
    <p:extLst>
      <p:ext uri="{BB962C8B-B14F-4D97-AF65-F5344CB8AC3E}">
        <p14:creationId xmlns:p14="http://schemas.microsoft.com/office/powerpoint/2010/main" val="1227200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a:p>
        </p:txBody>
      </p:sp>
      <p:sp>
        <p:nvSpPr>
          <p:cNvPr id="4" name="Slide Number Placeholder 3"/>
          <p:cNvSpPr>
            <a:spLocks noGrp="1"/>
          </p:cNvSpPr>
          <p:nvPr>
            <p:ph type="sldNum" sz="quarter" idx="10"/>
          </p:nvPr>
        </p:nvSpPr>
        <p:spPr/>
        <p:txBody>
          <a:bodyPr/>
          <a:lstStyle/>
          <a:p>
            <a:fld id="{A1724FAC-A84B-C04D-ACBF-D1CE435BAC49}" type="slidenum">
              <a:rPr lang="en-US" smtClean="0"/>
              <a:t>8</a:t>
            </a:fld>
            <a:endParaRPr lang="en-US"/>
          </a:p>
        </p:txBody>
      </p:sp>
    </p:spTree>
    <p:extLst>
      <p:ext uri="{BB962C8B-B14F-4D97-AF65-F5344CB8AC3E}">
        <p14:creationId xmlns:p14="http://schemas.microsoft.com/office/powerpoint/2010/main" val="170119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1" dirty="0" smtClean="0"/>
              <a:t>Riddles / Clues </a:t>
            </a:r>
          </a:p>
          <a:p>
            <a:pPr fontAlgn="base"/>
            <a:endParaRPr lang="en-GB" dirty="0" smtClean="0"/>
          </a:p>
          <a:p>
            <a:pPr fontAlgn="base"/>
            <a:r>
              <a:rPr lang="en-GB" b="1" dirty="0" smtClean="0"/>
              <a:t>CC Book – to find the CC license that the data needed</a:t>
            </a:r>
            <a:r>
              <a:rPr lang="en-GB" b="1" baseline="0" dirty="0" smtClean="0"/>
              <a:t> to be shared under.</a:t>
            </a:r>
            <a:endParaRPr lang="en-GB" b="1" dirty="0" smtClean="0"/>
          </a:p>
          <a:p>
            <a:pPr fontAlgn="base"/>
            <a:endParaRPr lang="en-GB" dirty="0" smtClean="0"/>
          </a:p>
          <a:p>
            <a:pPr fontAlgn="base"/>
            <a:r>
              <a:rPr lang="en-GB" dirty="0" smtClean="0"/>
              <a:t>Creative Commons help others to see... </a:t>
            </a:r>
          </a:p>
          <a:p>
            <a:pPr fontAlgn="base"/>
            <a:endParaRPr lang="en-GB" dirty="0" smtClean="0"/>
          </a:p>
          <a:p>
            <a:pPr fontAlgn="base"/>
            <a:r>
              <a:rPr lang="en-GB" dirty="0" smtClean="0"/>
              <a:t>Potential uses.  In a book, Dewey starting 303. </a:t>
            </a:r>
          </a:p>
          <a:p>
            <a:pPr fontAlgn="base"/>
            <a:endParaRPr lang="en-GB" dirty="0" smtClean="0"/>
          </a:p>
          <a:p>
            <a:pPr fontAlgn="base"/>
            <a:r>
              <a:rPr lang="en-GB" dirty="0" smtClean="0"/>
              <a:t>So Locate me and then, hey diddle </a:t>
            </a:r>
            <a:r>
              <a:rPr lang="en-GB" dirty="0" err="1" smtClean="0"/>
              <a:t>diddle</a:t>
            </a:r>
            <a:r>
              <a:rPr lang="en-GB" dirty="0" smtClean="0"/>
              <a:t>,  </a:t>
            </a:r>
          </a:p>
          <a:p>
            <a:pPr fontAlgn="base"/>
            <a:endParaRPr lang="en-GB" dirty="0" smtClean="0"/>
          </a:p>
          <a:p>
            <a:pPr fontAlgn="base"/>
            <a:r>
              <a:rPr lang="en-GB" dirty="0" smtClean="0"/>
              <a:t>You’ll find your answer; take a look in the middle. </a:t>
            </a:r>
          </a:p>
          <a:p>
            <a:pPr fontAlgn="base"/>
            <a:endParaRPr lang="en-GB" dirty="0" smtClean="0"/>
          </a:p>
          <a:p>
            <a:pPr fontAlgn="base"/>
            <a:r>
              <a:rPr lang="en-GB" dirty="0" smtClean="0"/>
              <a:t> </a:t>
            </a:r>
          </a:p>
          <a:p>
            <a:pPr fontAlgn="base"/>
            <a:endParaRPr lang="en-GB" dirty="0" smtClean="0"/>
          </a:p>
          <a:p>
            <a:pPr fontAlgn="base"/>
            <a:r>
              <a:rPr lang="en-GB" b="1" dirty="0" smtClean="0"/>
              <a:t>Directing participants to FL320 – to transfer data from CD Rom to memory stick</a:t>
            </a:r>
          </a:p>
          <a:p>
            <a:pPr fontAlgn="base"/>
            <a:endParaRPr lang="en-GB" dirty="0" smtClean="0"/>
          </a:p>
          <a:p>
            <a:pPr fontAlgn="base"/>
            <a:r>
              <a:rPr lang="en-GB" dirty="0" smtClean="0"/>
              <a:t>Code and decoder. </a:t>
            </a:r>
          </a:p>
          <a:p>
            <a:pPr fontAlgn="base"/>
            <a:endParaRPr lang="en-GB" dirty="0" smtClean="0"/>
          </a:p>
          <a:p>
            <a:pPr fontAlgn="base"/>
            <a:r>
              <a:rPr lang="en-GB" dirty="0" smtClean="0"/>
              <a:t> </a:t>
            </a:r>
          </a:p>
          <a:p>
            <a:pPr fontAlgn="base"/>
            <a:endParaRPr lang="en-GB" dirty="0" smtClean="0"/>
          </a:p>
          <a:p>
            <a:pPr fontAlgn="base"/>
            <a:r>
              <a:rPr lang="en-GB" b="1" dirty="0" smtClean="0"/>
              <a:t>Combination lock?  To release the memory stick from the document holder</a:t>
            </a:r>
          </a:p>
          <a:p>
            <a:pPr fontAlgn="base"/>
            <a:endParaRPr lang="en-GB" dirty="0" smtClean="0"/>
          </a:p>
          <a:p>
            <a:pPr fontAlgn="base"/>
            <a:r>
              <a:rPr lang="en-GB" dirty="0" smtClean="0"/>
              <a:t>What comes next in the sequence? </a:t>
            </a:r>
          </a:p>
          <a:p>
            <a:pPr fontAlgn="base"/>
            <a:endParaRPr lang="en-GB" dirty="0" smtClean="0"/>
          </a:p>
          <a:p>
            <a:pPr fontAlgn="base"/>
            <a:r>
              <a:rPr lang="en-GB" dirty="0" smtClean="0"/>
              <a:t>024 77 65 __ __ </a:t>
            </a:r>
          </a:p>
          <a:p>
            <a:pPr fontAlgn="base"/>
            <a:endParaRPr lang="en-GB" dirty="0" smtClean="0"/>
          </a:p>
          <a:p>
            <a:pPr fontAlgn="base"/>
            <a:r>
              <a:rPr lang="en-GB" dirty="0" smtClean="0"/>
              <a:t>75 </a:t>
            </a:r>
          </a:p>
          <a:p>
            <a:pPr fontAlgn="base"/>
            <a:endParaRPr lang="en-GB" dirty="0" smtClean="0"/>
          </a:p>
          <a:p>
            <a:pPr fontAlgn="base"/>
            <a:r>
              <a:rPr lang="en-GB" dirty="0" smtClean="0"/>
              <a:t>68 </a:t>
            </a:r>
          </a:p>
          <a:p>
            <a:pPr fontAlgn="base"/>
            <a:endParaRPr lang="en-GB" dirty="0" smtClean="0"/>
          </a:p>
          <a:p>
            <a:pPr fontAlgn="base"/>
            <a:r>
              <a:rPr lang="en-GB" dirty="0" smtClean="0"/>
              <a:t> </a:t>
            </a:r>
          </a:p>
          <a:p>
            <a:pPr fontAlgn="base"/>
            <a:endParaRPr lang="en-GB" dirty="0" smtClean="0"/>
          </a:p>
          <a:p>
            <a:pPr fontAlgn="base"/>
            <a:r>
              <a:rPr lang="en-GB" b="1" dirty="0" smtClean="0"/>
              <a:t>Metadata record info – Symbols in the room to create the sentence below?  Had</a:t>
            </a:r>
            <a:r>
              <a:rPr lang="en-GB" b="1" baseline="0" dirty="0" smtClean="0"/>
              <a:t> to s</a:t>
            </a:r>
            <a:r>
              <a:rPr lang="en-GB" b="1" dirty="0" smtClean="0"/>
              <a:t>how us the answer so we released the UV torches to find the highlighted metadata in the documentation. </a:t>
            </a:r>
          </a:p>
          <a:p>
            <a:pPr fontAlgn="base"/>
            <a:endParaRPr lang="en-GB" dirty="0" smtClean="0"/>
          </a:p>
          <a:p>
            <a:pPr fontAlgn="base"/>
            <a:r>
              <a:rPr lang="en-GB" dirty="0" smtClean="0"/>
              <a:t>Record your Metadata!  Highlighting important information to share so others can reuse your data. </a:t>
            </a:r>
          </a:p>
          <a:p>
            <a:pPr fontAlgn="base"/>
            <a:endParaRPr lang="en-GB" dirty="0" smtClean="0"/>
          </a:p>
          <a:p>
            <a:pPr fontAlgn="base"/>
            <a:r>
              <a:rPr lang="en-GB" dirty="0" smtClean="0"/>
              <a:t> </a:t>
            </a:r>
          </a:p>
          <a:p>
            <a:pPr fontAlgn="base"/>
            <a:endParaRPr lang="en-GB" dirty="0" smtClean="0"/>
          </a:p>
          <a:p>
            <a:pPr fontAlgn="base"/>
            <a:r>
              <a:rPr lang="en-GB" b="1" dirty="0" smtClean="0"/>
              <a:t>Clue to use of </a:t>
            </a:r>
            <a:r>
              <a:rPr lang="en-GB" b="1" dirty="0" err="1" smtClean="0"/>
              <a:t>LibGuides</a:t>
            </a:r>
            <a:r>
              <a:rPr lang="en-GB" b="1" dirty="0" smtClean="0"/>
              <a:t> to find out how to upload data and metadata to Pure</a:t>
            </a:r>
          </a:p>
          <a:p>
            <a:pPr fontAlgn="base"/>
            <a:endParaRPr lang="en-GB" dirty="0" smtClean="0"/>
          </a:p>
          <a:p>
            <a:pPr fontAlgn="base"/>
            <a:r>
              <a:rPr lang="en-GB" dirty="0" smtClean="0"/>
              <a:t>Have included link at the bottom of the ‘New Job’ letter. </a:t>
            </a:r>
          </a:p>
          <a:p>
            <a:pPr fontAlgn="base"/>
            <a:endParaRPr lang="en-GB" dirty="0"/>
          </a:p>
        </p:txBody>
      </p:sp>
      <p:sp>
        <p:nvSpPr>
          <p:cNvPr id="4" name="Slide Number Placeholder 3"/>
          <p:cNvSpPr>
            <a:spLocks noGrp="1"/>
          </p:cNvSpPr>
          <p:nvPr>
            <p:ph type="sldNum" sz="quarter" idx="10"/>
          </p:nvPr>
        </p:nvSpPr>
        <p:spPr/>
        <p:txBody>
          <a:bodyPr/>
          <a:lstStyle/>
          <a:p>
            <a:fld id="{A1724FAC-A84B-C04D-ACBF-D1CE435BAC49}" type="slidenum">
              <a:rPr lang="en-US" smtClean="0"/>
              <a:t>9</a:t>
            </a:fld>
            <a:endParaRPr lang="en-US"/>
          </a:p>
        </p:txBody>
      </p:sp>
    </p:spTree>
    <p:extLst>
      <p:ext uri="{BB962C8B-B14F-4D97-AF65-F5344CB8AC3E}">
        <p14:creationId xmlns:p14="http://schemas.microsoft.com/office/powerpoint/2010/main" val="2448669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31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661627" y="0"/>
            <a:ext cx="5482373" cy="51434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136767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 y="0"/>
            <a:ext cx="9144000" cy="51434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2593330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8CBA01-297F-134E-BC77-3B6B356EF9B8}" type="datetimeFigureOut">
              <a:rPr lang="en-US" smtClean="0"/>
              <a:t>8/18/2022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97D9CB7-D532-A94B-8A31-3753DDFCACE3}" type="slidenum">
              <a:rPr lang="en-US" smtClean="0"/>
              <a:t>‹#›</a:t>
            </a:fld>
            <a:endParaRPr lang="en-US"/>
          </a:p>
        </p:txBody>
      </p:sp>
    </p:spTree>
    <p:extLst>
      <p:ext uri="{BB962C8B-B14F-4D97-AF65-F5344CB8AC3E}">
        <p14:creationId xmlns:p14="http://schemas.microsoft.com/office/powerpoint/2010/main" val="2786762228"/>
      </p:ext>
    </p:extLst>
  </p:cSld>
  <p:clrMap bg1="lt1" tx1="dk1" bg2="lt2" tx2="dk2" accent1="accent1" accent2="accent2" accent3="accent3" accent4="accent4" accent5="accent5" accent6="accent6" hlink="hlink" folHlink="folHlink"/>
  <p:sldLayoutIdLst>
    <p:sldLayoutId id="2147483667" r:id="rId1"/>
    <p:sldLayoutId id="2147483690" r:id="rId2"/>
    <p:sldLayoutId id="2147483691"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emf"/><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emf"/><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emf"/><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F17A09-7246-C372-3425-09608F247C17}"/>
              </a:ext>
            </a:extLst>
          </p:cNvPr>
          <p:cNvSpPr txBox="1">
            <a:spLocks/>
          </p:cNvSpPr>
          <p:nvPr/>
        </p:nvSpPr>
        <p:spPr>
          <a:xfrm>
            <a:off x="433046" y="3019735"/>
            <a:ext cx="6912466" cy="463875"/>
          </a:xfrm>
          <a:prstGeom prst="rect">
            <a:avLst/>
          </a:prstGeom>
          <a:solidFill>
            <a:srgbClr val="0066CC"/>
          </a:solidFill>
        </p:spPr>
        <p:txBody>
          <a:bodyPr vert="horz" wrap="square" lIns="9144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a:lnSpc>
                <a:spcPct val="100000"/>
              </a:lnSpc>
            </a:pPr>
            <a:r>
              <a:rPr lang="en-GB" sz="2300">
                <a:solidFill>
                  <a:schemeClr val="bg1"/>
                </a:solidFill>
              </a:rPr>
              <a:t>Playing FAIR</a:t>
            </a:r>
          </a:p>
        </p:txBody>
      </p:sp>
      <p:sp>
        <p:nvSpPr>
          <p:cNvPr id="5" name="Title 1">
            <a:extLst>
              <a:ext uri="{FF2B5EF4-FFF2-40B4-BE49-F238E27FC236}">
                <a16:creationId xmlns:a16="http://schemas.microsoft.com/office/drawing/2014/main" id="{237286CA-4D91-308B-220F-EAD0DEFBCBC1}"/>
              </a:ext>
            </a:extLst>
          </p:cNvPr>
          <p:cNvSpPr txBox="1">
            <a:spLocks/>
          </p:cNvSpPr>
          <p:nvPr/>
        </p:nvSpPr>
        <p:spPr>
          <a:xfrm>
            <a:off x="433044" y="3554161"/>
            <a:ext cx="6874659" cy="218148"/>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a:lnSpc>
                <a:spcPct val="100000"/>
              </a:lnSpc>
            </a:pPr>
            <a:r>
              <a:rPr lang="en-GB" sz="1100" b="0">
                <a:solidFill>
                  <a:schemeClr val="bg1"/>
                </a:solidFill>
              </a:rPr>
              <a:t>Karen Goodson and Michelle Mayer</a:t>
            </a:r>
          </a:p>
        </p:txBody>
      </p:sp>
      <p:graphicFrame>
        <p:nvGraphicFramePr>
          <p:cNvPr id="8" name="Table 5">
            <a:extLst>
              <a:ext uri="{FF2B5EF4-FFF2-40B4-BE49-F238E27FC236}">
                <a16:creationId xmlns:a16="http://schemas.microsoft.com/office/drawing/2014/main" id="{47FDBDB2-A35F-DB64-12A7-486A25ECCA13}"/>
              </a:ext>
            </a:extLst>
          </p:cNvPr>
          <p:cNvGraphicFramePr>
            <a:graphicFrameLocks noGrp="1"/>
          </p:cNvGraphicFramePr>
          <p:nvPr/>
        </p:nvGraphicFramePr>
        <p:xfrm>
          <a:off x="929126" y="4454519"/>
          <a:ext cx="850147" cy="456991"/>
        </p:xfrm>
        <a:graphic>
          <a:graphicData uri="http://schemas.openxmlformats.org/drawingml/2006/table">
            <a:tbl>
              <a:tblPr firstRow="1" bandRow="1">
                <a:tableStyleId>{5C22544A-7EE6-4342-B048-85BDC9FD1C3A}</a:tableStyleId>
              </a:tblPr>
              <a:tblGrid>
                <a:gridCol w="850147">
                  <a:extLst>
                    <a:ext uri="{9D8B030D-6E8A-4147-A177-3AD203B41FA5}">
                      <a16:colId xmlns:a16="http://schemas.microsoft.com/office/drawing/2014/main" val="3330935541"/>
                    </a:ext>
                  </a:extLst>
                </a:gridCol>
              </a:tblGrid>
              <a:tr h="341737">
                <a:tc>
                  <a:txBody>
                    <a:bodyPr/>
                    <a:lstStyle/>
                    <a:p>
                      <a:pPr>
                        <a:lnSpc>
                          <a:spcPct val="100000"/>
                        </a:lnSpc>
                      </a:pPr>
                      <a:r>
                        <a:rPr lang="en-US" sz="900" b="1" i="0">
                          <a:solidFill>
                            <a:schemeClr val="bg1"/>
                          </a:solidFill>
                          <a:latin typeface="Arial" panose="020B0604020202020204" pitchFamily="34" charset="0"/>
                          <a:cs typeface="Arial" panose="020B0604020202020204" pitchFamily="34" charset="0"/>
                        </a:rPr>
                        <a:t>Queen’s Award </a:t>
                      </a:r>
                    </a:p>
                    <a:p>
                      <a:pPr>
                        <a:lnSpc>
                          <a:spcPct val="100000"/>
                        </a:lnSpc>
                      </a:pPr>
                      <a:r>
                        <a:rPr lang="en-US" sz="900" b="1" i="0">
                          <a:solidFill>
                            <a:schemeClr val="bg1"/>
                          </a:solidFill>
                          <a:latin typeface="Arial" panose="020B0604020202020204" pitchFamily="34" charset="0"/>
                          <a:cs typeface="Arial" panose="020B0604020202020204" pitchFamily="34" charset="0"/>
                        </a:rPr>
                        <a:t>for Enterprise</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r>
                        <a:rPr lang="en-US" sz="500" b="0" i="0">
                          <a:solidFill>
                            <a:schemeClr val="bg1"/>
                          </a:solidFill>
                          <a:latin typeface="Arial" panose="020B0604020202020204" pitchFamily="34" charset="0"/>
                          <a:cs typeface="Arial" panose="020B0604020202020204" pitchFamily="34" charset="0"/>
                        </a:rPr>
                        <a:t>International Trade 2022</a:t>
                      </a: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graphicFrame>
        <p:nvGraphicFramePr>
          <p:cNvPr id="9" name="Table 5">
            <a:extLst>
              <a:ext uri="{FF2B5EF4-FFF2-40B4-BE49-F238E27FC236}">
                <a16:creationId xmlns:a16="http://schemas.microsoft.com/office/drawing/2014/main" id="{CCD513A3-F338-A128-32A0-6B1E1607444D}"/>
              </a:ext>
            </a:extLst>
          </p:cNvPr>
          <p:cNvGraphicFramePr>
            <a:graphicFrameLocks noGrp="1"/>
          </p:cNvGraphicFramePr>
          <p:nvPr/>
        </p:nvGraphicFramePr>
        <p:xfrm>
          <a:off x="2019189" y="4454519"/>
          <a:ext cx="1662667" cy="456991"/>
        </p:xfrm>
        <a:graphic>
          <a:graphicData uri="http://schemas.openxmlformats.org/drawingml/2006/table">
            <a:tbl>
              <a:tblPr firstRow="1" bandRow="1">
                <a:tableStyleId>{5C22544A-7EE6-4342-B048-85BDC9FD1C3A}</a:tableStyleId>
              </a:tblPr>
              <a:tblGrid>
                <a:gridCol w="1662667">
                  <a:extLst>
                    <a:ext uri="{9D8B030D-6E8A-4147-A177-3AD203B41FA5}">
                      <a16:colId xmlns:a16="http://schemas.microsoft.com/office/drawing/2014/main" val="3330935541"/>
                    </a:ext>
                  </a:extLst>
                </a:gridCol>
              </a:tblGrid>
              <a:tr h="341737">
                <a:tc>
                  <a:txBody>
                    <a:bodyPr/>
                    <a:lstStyle/>
                    <a:p>
                      <a:pPr>
                        <a:lnSpc>
                          <a:spcPct val="100000"/>
                        </a:lnSpc>
                      </a:pPr>
                      <a:r>
                        <a:rPr lang="en-US" sz="900" b="1" i="0">
                          <a:solidFill>
                            <a:schemeClr val="bg1"/>
                          </a:solidFill>
                          <a:latin typeface="Arial" panose="020B0604020202020204" pitchFamily="34" charset="0"/>
                          <a:cs typeface="Arial" panose="020B0604020202020204" pitchFamily="34" charset="0"/>
                        </a:rPr>
                        <a:t>Shortlisted for </a:t>
                      </a:r>
                    </a:p>
                    <a:p>
                      <a:pPr>
                        <a:lnSpc>
                          <a:spcPct val="100000"/>
                        </a:lnSpc>
                      </a:pPr>
                      <a:r>
                        <a:rPr lang="en-US" sz="900" b="1" i="0">
                          <a:solidFill>
                            <a:schemeClr val="bg1"/>
                          </a:solidFill>
                          <a:latin typeface="Arial" panose="020B0604020202020204" pitchFamily="34" charset="0"/>
                          <a:cs typeface="Arial" panose="020B0604020202020204" pitchFamily="34" charset="0"/>
                        </a:rPr>
                        <a:t>University of the Year</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r>
                        <a:rPr lang="en-US" sz="500" b="0" i="0">
                          <a:solidFill>
                            <a:schemeClr val="bg1"/>
                          </a:solidFill>
                          <a:latin typeface="Arial" panose="020B0604020202020204" pitchFamily="34" charset="0"/>
                          <a:cs typeface="Arial" panose="020B0604020202020204" pitchFamily="34" charset="0"/>
                        </a:rPr>
                        <a:t>The Times and Sunday Times Good University Guide 2021</a:t>
                      </a: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graphicFrame>
        <p:nvGraphicFramePr>
          <p:cNvPr id="11" name="Table 5">
            <a:extLst>
              <a:ext uri="{FF2B5EF4-FFF2-40B4-BE49-F238E27FC236}">
                <a16:creationId xmlns:a16="http://schemas.microsoft.com/office/drawing/2014/main" id="{68B755F7-7EAB-09B1-4613-19B70CE24A4B}"/>
              </a:ext>
            </a:extLst>
          </p:cNvPr>
          <p:cNvGraphicFramePr>
            <a:graphicFrameLocks noGrp="1"/>
          </p:cNvGraphicFramePr>
          <p:nvPr/>
        </p:nvGraphicFramePr>
        <p:xfrm>
          <a:off x="3921772" y="4458149"/>
          <a:ext cx="1663200" cy="456991"/>
        </p:xfrm>
        <a:graphic>
          <a:graphicData uri="http://schemas.openxmlformats.org/drawingml/2006/table">
            <a:tbl>
              <a:tblPr firstRow="1" bandRow="1">
                <a:tableStyleId>{5C22544A-7EE6-4342-B048-85BDC9FD1C3A}</a:tableStyleId>
              </a:tblPr>
              <a:tblGrid>
                <a:gridCol w="1663200">
                  <a:extLst>
                    <a:ext uri="{9D8B030D-6E8A-4147-A177-3AD203B41FA5}">
                      <a16:colId xmlns:a16="http://schemas.microsoft.com/office/drawing/2014/main" val="3330935541"/>
                    </a:ext>
                  </a:extLst>
                </a:gridCol>
              </a:tblGrid>
              <a:tr h="341737">
                <a:tc>
                  <a:txBody>
                    <a:bodyPr/>
                    <a:lstStyle/>
                    <a:p>
                      <a:pPr>
                        <a:lnSpc>
                          <a:spcPct val="100000"/>
                        </a:lnSpc>
                      </a:pPr>
                      <a:r>
                        <a:rPr lang="en-US" sz="900" b="1" i="0">
                          <a:solidFill>
                            <a:schemeClr val="bg1"/>
                          </a:solidFill>
                          <a:latin typeface="Arial" panose="020B0604020202020204" pitchFamily="34" charset="0"/>
                          <a:cs typeface="Arial" panose="020B0604020202020204" pitchFamily="34" charset="0"/>
                        </a:rPr>
                        <a:t>Top 100 in the World </a:t>
                      </a:r>
                    </a:p>
                    <a:p>
                      <a:pPr>
                        <a:lnSpc>
                          <a:spcPct val="100000"/>
                        </a:lnSpc>
                      </a:pPr>
                      <a:r>
                        <a:rPr lang="en-US" sz="900" b="1" i="0">
                          <a:solidFill>
                            <a:schemeClr val="bg1"/>
                          </a:solidFill>
                          <a:latin typeface="Arial" panose="020B0604020202020204" pitchFamily="34" charset="0"/>
                          <a:cs typeface="Arial" panose="020B0604020202020204" pitchFamily="34" charset="0"/>
                        </a:rPr>
                        <a:t>for ‘International Outlook’</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r>
                        <a:rPr lang="en-US" sz="500" b="0" i="0">
                          <a:solidFill>
                            <a:schemeClr val="bg1"/>
                          </a:solidFill>
                          <a:latin typeface="Arial" panose="020B0604020202020204" pitchFamily="34" charset="0"/>
                          <a:cs typeface="Arial" panose="020B0604020202020204" pitchFamily="34" charset="0"/>
                        </a:rPr>
                        <a:t>THE World University Rankings 2022</a:t>
                      </a: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graphicFrame>
        <p:nvGraphicFramePr>
          <p:cNvPr id="12" name="Table 5">
            <a:extLst>
              <a:ext uri="{FF2B5EF4-FFF2-40B4-BE49-F238E27FC236}">
                <a16:creationId xmlns:a16="http://schemas.microsoft.com/office/drawing/2014/main" id="{BF40EE43-52B7-40E8-44F8-E32A4F1E4466}"/>
              </a:ext>
            </a:extLst>
          </p:cNvPr>
          <p:cNvGraphicFramePr>
            <a:graphicFrameLocks noGrp="1"/>
          </p:cNvGraphicFramePr>
          <p:nvPr/>
        </p:nvGraphicFramePr>
        <p:xfrm>
          <a:off x="5824355" y="4454519"/>
          <a:ext cx="1663200" cy="456991"/>
        </p:xfrm>
        <a:graphic>
          <a:graphicData uri="http://schemas.openxmlformats.org/drawingml/2006/table">
            <a:tbl>
              <a:tblPr firstRow="1" bandRow="1">
                <a:tableStyleId>{5C22544A-7EE6-4342-B048-85BDC9FD1C3A}</a:tableStyleId>
              </a:tblPr>
              <a:tblGrid>
                <a:gridCol w="1663200">
                  <a:extLst>
                    <a:ext uri="{9D8B030D-6E8A-4147-A177-3AD203B41FA5}">
                      <a16:colId xmlns:a16="http://schemas.microsoft.com/office/drawing/2014/main" val="3330935541"/>
                    </a:ext>
                  </a:extLst>
                </a:gridCol>
              </a:tblGrid>
              <a:tr h="341737">
                <a:tc>
                  <a:txBody>
                    <a:bodyPr/>
                    <a:lstStyle/>
                    <a:p>
                      <a:pPr>
                        <a:lnSpc>
                          <a:spcPct val="100000"/>
                        </a:lnSpc>
                      </a:pPr>
                      <a:r>
                        <a:rPr lang="en-US" sz="900" b="1" i="0">
                          <a:solidFill>
                            <a:schemeClr val="bg1"/>
                          </a:solidFill>
                          <a:latin typeface="Arial" panose="020B0604020202020204" pitchFamily="34" charset="0"/>
                          <a:cs typeface="Arial" panose="020B0604020202020204" pitchFamily="34" charset="0"/>
                        </a:rPr>
                        <a:t>Joint Top Modern University for Career Prospects</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r>
                        <a:rPr lang="en-US" sz="500" b="0" i="0">
                          <a:solidFill>
                            <a:schemeClr val="bg1"/>
                          </a:solidFill>
                          <a:latin typeface="Arial" panose="020B0604020202020204" pitchFamily="34" charset="0"/>
                          <a:cs typeface="Arial" panose="020B0604020202020204" pitchFamily="34" charset="0"/>
                        </a:rPr>
                        <a:t>Guardian University Guide 2021 and 2022</a:t>
                      </a: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pic>
        <p:nvPicPr>
          <p:cNvPr id="4" name="Picture 3">
            <a:extLst>
              <a:ext uri="{FF2B5EF4-FFF2-40B4-BE49-F238E27FC236}">
                <a16:creationId xmlns:a16="http://schemas.microsoft.com/office/drawing/2014/main" id="{7B072265-F013-9137-CA82-C353CD9DC632}"/>
              </a:ext>
            </a:extLst>
          </p:cNvPr>
          <p:cNvPicPr>
            <a:picLocks noChangeAspect="1"/>
          </p:cNvPicPr>
          <p:nvPr/>
        </p:nvPicPr>
        <p:blipFill>
          <a:blip r:embed="rId4"/>
          <a:stretch>
            <a:fillRect/>
          </a:stretch>
        </p:blipFill>
        <p:spPr>
          <a:xfrm>
            <a:off x="413384" y="4264023"/>
            <a:ext cx="526499" cy="764830"/>
          </a:xfrm>
          <a:prstGeom prst="rect">
            <a:avLst/>
          </a:prstGeom>
        </p:spPr>
      </p:pic>
    </p:spTree>
    <p:extLst>
      <p:ext uri="{BB962C8B-B14F-4D97-AF65-F5344CB8AC3E}">
        <p14:creationId xmlns:p14="http://schemas.microsoft.com/office/powerpoint/2010/main" val="147399687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3">
            <a:extLst>
              <a:ext uri="{28A0092B-C50C-407E-A947-70E740481C1C}">
                <a14:useLocalDpi xmlns:a14="http://schemas.microsoft.com/office/drawing/2010/main" val="0"/>
              </a:ext>
            </a:extLst>
          </a:blip>
          <a:srcRect l="5665" r="5665"/>
          <a:stretch>
            <a:fillRect/>
          </a:stretch>
        </p:blipFill>
        <p:spPr>
          <a:xfrm>
            <a:off x="1441322" y="1520668"/>
            <a:ext cx="5940404" cy="3341477"/>
          </a:xfrm>
        </p:spPr>
      </p:pic>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4"/>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a:solidFill>
                  <a:prstClr val="white"/>
                </a:solidFill>
              </a:rPr>
              <a:t>What did we create?</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38137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3"/>
          <a:srcRect l="3448" r="3448"/>
          <a:stretch>
            <a:fillRect/>
          </a:stretch>
        </p:blipFill>
        <p:spPr>
          <a:xfrm>
            <a:off x="455748" y="1373187"/>
            <a:ext cx="5665442" cy="3186811"/>
          </a:xfrm>
          <a:prstGeom prst="rect">
            <a:avLst/>
          </a:prstGeom>
          <a:ln>
            <a:solidFill>
              <a:schemeClr val="accent1"/>
            </a:solidFill>
          </a:ln>
        </p:spPr>
      </p:pic>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4"/>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a:solidFill>
                  <a:prstClr val="white"/>
                </a:solidFill>
              </a:rPr>
              <a:t>What did we create?</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3" name="Picture 2"/>
          <p:cNvPicPr>
            <a:picLocks noChangeAspect="1"/>
          </p:cNvPicPr>
          <p:nvPr/>
        </p:nvPicPr>
        <p:blipFill>
          <a:blip r:embed="rId5"/>
          <a:stretch>
            <a:fillRect/>
          </a:stretch>
        </p:blipFill>
        <p:spPr>
          <a:xfrm>
            <a:off x="3444883" y="3115183"/>
            <a:ext cx="5352614" cy="1758158"/>
          </a:xfrm>
          <a:prstGeom prst="rect">
            <a:avLst/>
          </a:prstGeom>
          <a:ln>
            <a:solidFill>
              <a:schemeClr val="accent1"/>
            </a:solidFill>
          </a:ln>
        </p:spPr>
      </p:pic>
    </p:spTree>
    <p:extLst>
      <p:ext uri="{BB962C8B-B14F-4D97-AF65-F5344CB8AC3E}">
        <p14:creationId xmlns:p14="http://schemas.microsoft.com/office/powerpoint/2010/main" val="1892832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noProof="0">
                <a:solidFill>
                  <a:prstClr val="white"/>
                </a:solidFill>
              </a:rPr>
              <a:t>Testing of the activity</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7" name="Table 5">
            <a:extLst>
              <a:ext uri="{FF2B5EF4-FFF2-40B4-BE49-F238E27FC236}">
                <a16:creationId xmlns:a16="http://schemas.microsoft.com/office/drawing/2014/main" id="{B95DED4F-496C-DA91-14A8-1358BD4BF7D3}"/>
              </a:ext>
            </a:extLst>
          </p:cNvPr>
          <p:cNvGraphicFramePr>
            <a:graphicFrameLocks noGrp="1"/>
          </p:cNvGraphicFramePr>
          <p:nvPr>
            <p:extLst>
              <p:ext uri="{D42A27DB-BD31-4B8C-83A1-F6EECF244321}">
                <p14:modId xmlns:p14="http://schemas.microsoft.com/office/powerpoint/2010/main" val="482326731"/>
              </p:ext>
            </p:extLst>
          </p:nvPr>
        </p:nvGraphicFramePr>
        <p:xfrm>
          <a:off x="380995" y="1620000"/>
          <a:ext cx="4633132" cy="1094017"/>
        </p:xfrm>
        <a:graphic>
          <a:graphicData uri="http://schemas.openxmlformats.org/drawingml/2006/table">
            <a:tbl>
              <a:tblPr firstRow="1" bandRow="1">
                <a:tableStyleId>{5C22544A-7EE6-4342-B048-85BDC9FD1C3A}</a:tableStyleId>
              </a:tblPr>
              <a:tblGrid>
                <a:gridCol w="4633132">
                  <a:extLst>
                    <a:ext uri="{9D8B030D-6E8A-4147-A177-3AD203B41FA5}">
                      <a16:colId xmlns:a16="http://schemas.microsoft.com/office/drawing/2014/main" val="3330935541"/>
                    </a:ext>
                  </a:extLst>
                </a:gridCol>
              </a:tblGrid>
              <a:tr h="341737">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Trial</a:t>
                      </a:r>
                      <a:r>
                        <a:rPr lang="en-US" sz="1300" b="1" i="0" baseline="0">
                          <a:solidFill>
                            <a:srgbClr val="0066CC"/>
                          </a:solidFill>
                          <a:latin typeface="Arial" panose="020B0604020202020204" pitchFamily="34" charset="0"/>
                          <a:cs typeface="Arial" panose="020B0604020202020204" pitchFamily="34" charset="0"/>
                        </a:rPr>
                        <a:t> run</a:t>
                      </a:r>
                      <a:endParaRPr lang="en-US" sz="1300" b="1" i="0">
                        <a:solidFill>
                          <a:srgbClr val="0066CC"/>
                        </a:solidFill>
                        <a:latin typeface="Arial" panose="020B0604020202020204" pitchFamily="34" charset="0"/>
                        <a:cs typeface="Arial" panose="020B0604020202020204" pitchFamily="34" charset="0"/>
                      </a:endParaRP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endParaRPr lang="en-US" sz="11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Pure Manager</a:t>
                      </a: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Research and Scholarly Publications</a:t>
                      </a:r>
                      <a:r>
                        <a:rPr lang="en-US" sz="1200" b="0" i="0" baseline="0" dirty="0">
                          <a:latin typeface="Arial" panose="020B0604020202020204" pitchFamily="34" charset="0"/>
                          <a:cs typeface="Arial" panose="020B0604020202020204" pitchFamily="34" charset="0"/>
                        </a:rPr>
                        <a:t> Team colleagues</a:t>
                      </a:r>
                      <a:endParaRPr lang="en-US" sz="1200" b="0" i="0" dirty="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180" y="1620000"/>
            <a:ext cx="3316531" cy="248739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118" y="3250337"/>
            <a:ext cx="2259895" cy="169492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4233" y="3250337"/>
            <a:ext cx="2259894" cy="1694921"/>
          </a:xfrm>
          <a:prstGeom prst="rect">
            <a:avLst/>
          </a:prstGeom>
        </p:spPr>
      </p:pic>
    </p:spTree>
    <p:extLst>
      <p:ext uri="{BB962C8B-B14F-4D97-AF65-F5344CB8AC3E}">
        <p14:creationId xmlns:p14="http://schemas.microsoft.com/office/powerpoint/2010/main" val="7499483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noProof="0">
                <a:solidFill>
                  <a:prstClr val="white"/>
                </a:solidFill>
              </a:rPr>
              <a:t>First run of the activity</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7" name="Table 5">
            <a:extLst>
              <a:ext uri="{FF2B5EF4-FFF2-40B4-BE49-F238E27FC236}">
                <a16:creationId xmlns:a16="http://schemas.microsoft.com/office/drawing/2014/main" id="{B95DED4F-496C-DA91-14A8-1358BD4BF7D3}"/>
              </a:ext>
            </a:extLst>
          </p:cNvPr>
          <p:cNvGraphicFramePr>
            <a:graphicFrameLocks noGrp="1"/>
          </p:cNvGraphicFramePr>
          <p:nvPr>
            <p:extLst>
              <p:ext uri="{D42A27DB-BD31-4B8C-83A1-F6EECF244321}">
                <p14:modId xmlns:p14="http://schemas.microsoft.com/office/powerpoint/2010/main" val="1894455656"/>
              </p:ext>
            </p:extLst>
          </p:nvPr>
        </p:nvGraphicFramePr>
        <p:xfrm>
          <a:off x="380995" y="1620000"/>
          <a:ext cx="4633132" cy="2191297"/>
        </p:xfrm>
        <a:graphic>
          <a:graphicData uri="http://schemas.openxmlformats.org/drawingml/2006/table">
            <a:tbl>
              <a:tblPr firstRow="1" bandRow="1">
                <a:tableStyleId>{5C22544A-7EE6-4342-B048-85BDC9FD1C3A}</a:tableStyleId>
              </a:tblPr>
              <a:tblGrid>
                <a:gridCol w="4633132">
                  <a:extLst>
                    <a:ext uri="{9D8B030D-6E8A-4147-A177-3AD203B41FA5}">
                      <a16:colId xmlns:a16="http://schemas.microsoft.com/office/drawing/2014/main" val="3330935541"/>
                    </a:ext>
                  </a:extLst>
                </a:gridCol>
              </a:tblGrid>
              <a:tr h="341737">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Library</a:t>
                      </a:r>
                      <a:r>
                        <a:rPr lang="en-US" sz="1300" b="1" i="0" baseline="0">
                          <a:solidFill>
                            <a:srgbClr val="0066CC"/>
                          </a:solidFill>
                          <a:latin typeface="Arial" panose="020B0604020202020204" pitchFamily="34" charset="0"/>
                          <a:cs typeface="Arial" panose="020B0604020202020204" pitchFamily="34" charset="0"/>
                        </a:rPr>
                        <a:t> Staff Development Time</a:t>
                      </a:r>
                      <a:endParaRPr lang="en-US" sz="1300" b="1" i="0">
                        <a:solidFill>
                          <a:srgbClr val="0066CC"/>
                        </a:solidFill>
                        <a:latin typeface="Arial" panose="020B0604020202020204" pitchFamily="34" charset="0"/>
                        <a:cs typeface="Arial" panose="020B0604020202020204" pitchFamily="34" charset="0"/>
                      </a:endParaRP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endParaRPr lang="en-US" sz="11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Colleagues arranged </a:t>
                      </a:r>
                      <a:r>
                        <a:rPr lang="en-US" sz="1200" b="0" i="0" baseline="0" dirty="0">
                          <a:latin typeface="Arial" panose="020B0604020202020204" pitchFamily="34" charset="0"/>
                          <a:cs typeface="Arial" panose="020B0604020202020204" pitchFamily="34" charset="0"/>
                        </a:rPr>
                        <a:t>into teams (chance to mix with other departments).</a:t>
                      </a:r>
                    </a:p>
                    <a:p>
                      <a:endParaRPr lang="en-US" sz="1200" b="0" i="0" baseline="0" dirty="0">
                        <a:latin typeface="Arial" panose="020B0604020202020204" pitchFamily="34" charset="0"/>
                        <a:cs typeface="Arial" panose="020B0604020202020204" pitchFamily="34" charset="0"/>
                      </a:endParaRPr>
                    </a:p>
                    <a:p>
                      <a:r>
                        <a:rPr lang="en-US" sz="1200" b="0" i="0" baseline="0" dirty="0">
                          <a:latin typeface="Arial" panose="020B0604020202020204" pitchFamily="34" charset="0"/>
                          <a:cs typeface="Arial" panose="020B0604020202020204" pitchFamily="34" charset="0"/>
                        </a:rPr>
                        <a:t>Each team played as a researcher of the fictitious university research </a:t>
                      </a:r>
                      <a:r>
                        <a:rPr lang="en-US" sz="1200" b="0" i="0" baseline="0" dirty="0" err="1">
                          <a:latin typeface="Arial" panose="020B0604020202020204" pitchFamily="34" charset="0"/>
                          <a:cs typeface="Arial" panose="020B0604020202020204" pitchFamily="34" charset="0"/>
                        </a:rPr>
                        <a:t>centre</a:t>
                      </a:r>
                      <a:r>
                        <a:rPr lang="en-US" sz="1200" b="0" i="0" baseline="0" dirty="0">
                          <a:latin typeface="Arial" panose="020B0604020202020204" pitchFamily="34" charset="0"/>
                          <a:cs typeface="Arial" panose="020B0604020202020204" pitchFamily="34" charset="0"/>
                        </a:rPr>
                        <a:t>.</a:t>
                      </a:r>
                    </a:p>
                    <a:p>
                      <a:endParaRPr lang="en-US" sz="1200" b="0" i="0" baseline="0" dirty="0">
                        <a:latin typeface="Arial" panose="020B0604020202020204" pitchFamily="34" charset="0"/>
                        <a:cs typeface="Arial" panose="020B0604020202020204" pitchFamily="34" charset="0"/>
                      </a:endParaRPr>
                    </a:p>
                    <a:p>
                      <a:r>
                        <a:rPr lang="en-US" sz="1200" b="0" i="0" baseline="0" dirty="0">
                          <a:latin typeface="Arial" panose="020B0604020202020204" pitchFamily="34" charset="0"/>
                          <a:cs typeface="Arial" panose="020B0604020202020204" pitchFamily="34" charset="0"/>
                        </a:rPr>
                        <a:t>Friendly competition between each other.</a:t>
                      </a:r>
                    </a:p>
                    <a:p>
                      <a:endParaRPr lang="en-US" sz="1200" b="0" i="0" baseline="0" dirty="0">
                        <a:latin typeface="Arial" panose="020B0604020202020204" pitchFamily="34" charset="0"/>
                        <a:cs typeface="Arial" panose="020B0604020202020204" pitchFamily="34" charset="0"/>
                      </a:endParaRPr>
                    </a:p>
                    <a:p>
                      <a:r>
                        <a:rPr lang="en-US" sz="1200" b="0" i="0" baseline="0" dirty="0">
                          <a:latin typeface="Arial" panose="020B0604020202020204" pitchFamily="34" charset="0"/>
                          <a:cs typeface="Arial" panose="020B0604020202020204" pitchFamily="34" charset="0"/>
                        </a:rPr>
                        <a:t>Received good feedback!</a:t>
                      </a: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pic>
        <p:nvPicPr>
          <p:cNvPr id="3" name="Picture 2"/>
          <p:cNvPicPr>
            <a:picLocks noChangeAspect="1"/>
          </p:cNvPicPr>
          <p:nvPr/>
        </p:nvPicPr>
        <p:blipFill>
          <a:blip r:embed="rId4"/>
          <a:stretch>
            <a:fillRect/>
          </a:stretch>
        </p:blipFill>
        <p:spPr>
          <a:xfrm>
            <a:off x="7165009" y="1343233"/>
            <a:ext cx="1758945" cy="131982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9322" y="1343233"/>
            <a:ext cx="1759768" cy="1319826"/>
          </a:xfrm>
          <a:prstGeom prst="rect">
            <a:avLst/>
          </a:prstGeom>
        </p:spPr>
      </p:pic>
      <p:pic>
        <p:nvPicPr>
          <p:cNvPr id="2" name="Picture 1"/>
          <p:cNvPicPr>
            <a:picLocks noChangeAspect="1"/>
          </p:cNvPicPr>
          <p:nvPr/>
        </p:nvPicPr>
        <p:blipFill>
          <a:blip r:embed="rId6"/>
          <a:stretch>
            <a:fillRect/>
          </a:stretch>
        </p:blipFill>
        <p:spPr>
          <a:xfrm>
            <a:off x="4638577" y="2810388"/>
            <a:ext cx="4476574" cy="755021"/>
          </a:xfrm>
          <a:prstGeom prst="rect">
            <a:avLst/>
          </a:prstGeom>
        </p:spPr>
      </p:pic>
      <p:pic>
        <p:nvPicPr>
          <p:cNvPr id="4" name="Picture 3"/>
          <p:cNvPicPr>
            <a:picLocks noChangeAspect="1"/>
          </p:cNvPicPr>
          <p:nvPr/>
        </p:nvPicPr>
        <p:blipFill>
          <a:blip r:embed="rId7"/>
          <a:stretch>
            <a:fillRect/>
          </a:stretch>
        </p:blipFill>
        <p:spPr>
          <a:xfrm>
            <a:off x="4653945" y="4039054"/>
            <a:ext cx="4339165" cy="985488"/>
          </a:xfrm>
          <a:prstGeom prst="rect">
            <a:avLst/>
          </a:prstGeom>
        </p:spPr>
      </p:pic>
      <p:pic>
        <p:nvPicPr>
          <p:cNvPr id="10" name="Picture 9"/>
          <p:cNvPicPr>
            <a:picLocks noChangeAspect="1"/>
          </p:cNvPicPr>
          <p:nvPr/>
        </p:nvPicPr>
        <p:blipFill>
          <a:blip r:embed="rId8"/>
          <a:stretch>
            <a:fillRect/>
          </a:stretch>
        </p:blipFill>
        <p:spPr>
          <a:xfrm>
            <a:off x="4623209" y="3619197"/>
            <a:ext cx="4121057" cy="393442"/>
          </a:xfrm>
          <a:prstGeom prst="rect">
            <a:avLst/>
          </a:prstGeom>
        </p:spPr>
      </p:pic>
    </p:spTree>
    <p:extLst>
      <p:ext uri="{BB962C8B-B14F-4D97-AF65-F5344CB8AC3E}">
        <p14:creationId xmlns:p14="http://schemas.microsoft.com/office/powerpoint/2010/main" val="4227657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noProof="0">
                <a:solidFill>
                  <a:prstClr val="white"/>
                </a:solidFill>
              </a:rPr>
              <a:t>Promotion of the activity</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7" name="Table 5">
            <a:extLst>
              <a:ext uri="{FF2B5EF4-FFF2-40B4-BE49-F238E27FC236}">
                <a16:creationId xmlns:a16="http://schemas.microsoft.com/office/drawing/2014/main" id="{B95DED4F-496C-DA91-14A8-1358BD4BF7D3}"/>
              </a:ext>
            </a:extLst>
          </p:cNvPr>
          <p:cNvGraphicFramePr>
            <a:graphicFrameLocks noGrp="1"/>
          </p:cNvGraphicFramePr>
          <p:nvPr>
            <p:extLst>
              <p:ext uri="{D42A27DB-BD31-4B8C-83A1-F6EECF244321}">
                <p14:modId xmlns:p14="http://schemas.microsoft.com/office/powerpoint/2010/main" val="1743259991"/>
              </p:ext>
            </p:extLst>
          </p:nvPr>
        </p:nvGraphicFramePr>
        <p:xfrm>
          <a:off x="380995" y="1620000"/>
          <a:ext cx="4633132" cy="2358937"/>
        </p:xfrm>
        <a:graphic>
          <a:graphicData uri="http://schemas.openxmlformats.org/drawingml/2006/table">
            <a:tbl>
              <a:tblPr firstRow="1" bandRow="1">
                <a:tableStyleId>{5C22544A-7EE6-4342-B048-85BDC9FD1C3A}</a:tableStyleId>
              </a:tblPr>
              <a:tblGrid>
                <a:gridCol w="4633132">
                  <a:extLst>
                    <a:ext uri="{9D8B030D-6E8A-4147-A177-3AD203B41FA5}">
                      <a16:colId xmlns:a16="http://schemas.microsoft.com/office/drawing/2014/main" val="3330935541"/>
                    </a:ext>
                  </a:extLst>
                </a:gridCol>
              </a:tblGrid>
              <a:tr h="341737">
                <a:tc>
                  <a:txBody>
                    <a:bodyPr/>
                    <a:lstStyle/>
                    <a:p>
                      <a:pPr>
                        <a:lnSpc>
                          <a:spcPts val="1260"/>
                        </a:lnSpc>
                      </a:pPr>
                      <a:r>
                        <a:rPr lang="en-US" sz="1300" b="1" i="0" baseline="0" dirty="0">
                          <a:solidFill>
                            <a:srgbClr val="0066CC"/>
                          </a:solidFill>
                          <a:latin typeface="Arial"/>
                          <a:cs typeface="Arial"/>
                        </a:rPr>
                        <a:t>Getting the word out...</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endParaRPr lang="en-US" sz="1100" b="0" i="0" dirty="0">
                        <a:latin typeface="Arial" panose="020B0604020202020204" pitchFamily="34" charset="0"/>
                        <a:cs typeface="Arial" panose="020B0604020202020204" pitchFamily="34" charset="0"/>
                      </a:endParaRPr>
                    </a:p>
                    <a:p>
                      <a:r>
                        <a:rPr lang="en-US" sz="1200" b="0" i="0" baseline="0" dirty="0">
                          <a:latin typeface="Arial"/>
                          <a:cs typeface="Arial"/>
                        </a:rPr>
                        <a:t>CU internal communications</a:t>
                      </a:r>
                    </a:p>
                    <a:p>
                      <a:pPr marL="171450" indent="-171450">
                        <a:buFont typeface="Arial" panose="020B0604020202020204" pitchFamily="34" charset="0"/>
                        <a:buChar char="•"/>
                      </a:pPr>
                      <a:r>
                        <a:rPr lang="en-US" sz="1200" b="0" i="0" baseline="0" dirty="0">
                          <a:latin typeface="Arial"/>
                          <a:cs typeface="Arial"/>
                        </a:rPr>
                        <a:t>Moodle news feed</a:t>
                      </a:r>
                    </a:p>
                    <a:p>
                      <a:pPr marL="171450" indent="-171450">
                        <a:buFont typeface="Arial" panose="020B0604020202020204" pitchFamily="34" charset="0"/>
                        <a:buChar char="•"/>
                      </a:pPr>
                      <a:r>
                        <a:rPr lang="en-US" sz="1200" b="0" i="0" baseline="0" dirty="0">
                          <a:latin typeface="Arial"/>
                          <a:cs typeface="Arial"/>
                        </a:rPr>
                        <a:t>Yammer</a:t>
                      </a:r>
                    </a:p>
                    <a:p>
                      <a:pPr marL="171450" indent="-171450">
                        <a:buFont typeface="Arial" panose="020B0604020202020204" pitchFamily="34" charset="0"/>
                        <a:buChar char="•"/>
                      </a:pPr>
                      <a:r>
                        <a:rPr lang="en-US" sz="1200" b="0" i="0" baseline="0" dirty="0">
                          <a:latin typeface="Arial"/>
                          <a:cs typeface="Arial"/>
                        </a:rPr>
                        <a:t>Student portal</a:t>
                      </a:r>
                    </a:p>
                    <a:p>
                      <a:pPr marL="171450" indent="-171450">
                        <a:buFont typeface="Arial" panose="020B0604020202020204" pitchFamily="34" charset="0"/>
                        <a:buChar char="•"/>
                      </a:pPr>
                      <a:r>
                        <a:rPr lang="en-US" sz="1200" b="0" i="0" baseline="0" dirty="0">
                          <a:latin typeface="Arial"/>
                          <a:cs typeface="Arial"/>
                        </a:rPr>
                        <a:t>Library screens</a:t>
                      </a:r>
                    </a:p>
                    <a:p>
                      <a:endParaRPr lang="en-US" sz="1200" b="0" i="0" baseline="0" dirty="0">
                        <a:latin typeface="Arial"/>
                        <a:cs typeface="Arial"/>
                      </a:endParaRPr>
                    </a:p>
                    <a:p>
                      <a:r>
                        <a:rPr lang="en-US" sz="1200" b="0" i="0" baseline="0" dirty="0">
                          <a:latin typeface="Arial"/>
                          <a:cs typeface="Arial"/>
                        </a:rPr>
                        <a:t>Twitter</a:t>
                      </a:r>
                    </a:p>
                    <a:p>
                      <a:endParaRPr lang="en-US" sz="1200" b="0" i="0" baseline="0" dirty="0">
                        <a:latin typeface="Arial"/>
                        <a:cs typeface="Arial"/>
                      </a:endParaRPr>
                    </a:p>
                    <a:p>
                      <a:r>
                        <a:rPr lang="en-US" sz="1200" b="0" i="0" baseline="0" dirty="0">
                          <a:latin typeface="Arial"/>
                          <a:cs typeface="Arial"/>
                        </a:rPr>
                        <a:t>MS Forms </a:t>
                      </a:r>
                      <a:r>
                        <a:rPr lang="en-US" sz="1200" b="0" i="0" baseline="0" dirty="0" err="1">
                          <a:latin typeface="Arial"/>
                          <a:cs typeface="Arial"/>
                        </a:rPr>
                        <a:t>url</a:t>
                      </a:r>
                      <a:r>
                        <a:rPr lang="en-US" sz="1200" b="0" i="0" baseline="0" dirty="0">
                          <a:latin typeface="Arial"/>
                          <a:cs typeface="Arial"/>
                        </a:rPr>
                        <a:t> link</a:t>
                      </a:r>
                    </a:p>
                    <a:p>
                      <a:pPr lvl="0">
                        <a:buNone/>
                      </a:pPr>
                      <a:endParaRPr lang="en-US" sz="1100" b="0" i="0" baseline="0" dirty="0">
                        <a:latin typeface="Arial"/>
                        <a:cs typeface="Arial"/>
                      </a:endParaRP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5967" y="1761862"/>
            <a:ext cx="2103759" cy="274403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2709" y="1475517"/>
            <a:ext cx="3883258" cy="110672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7740" y="2807620"/>
            <a:ext cx="3096619" cy="2034115"/>
          </a:xfrm>
          <a:prstGeom prst="rect">
            <a:avLst/>
          </a:prstGeom>
        </p:spPr>
      </p:pic>
    </p:spTree>
    <p:extLst>
      <p:ext uri="{BB962C8B-B14F-4D97-AF65-F5344CB8AC3E}">
        <p14:creationId xmlns:p14="http://schemas.microsoft.com/office/powerpoint/2010/main" val="1197623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noProof="0">
                <a:solidFill>
                  <a:prstClr val="white"/>
                </a:solidFill>
              </a:rPr>
              <a:t>Competition Time</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9462" y="1355746"/>
            <a:ext cx="2597503" cy="194812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4359" y="1499923"/>
            <a:ext cx="2213032" cy="165977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168" y="3324122"/>
            <a:ext cx="2212800" cy="16596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268" y="1500097"/>
            <a:ext cx="2212800" cy="1659600"/>
          </a:xfrm>
          <a:prstGeom prst="rect">
            <a:avLst/>
          </a:prstGeom>
        </p:spPr>
      </p:pic>
      <p:pic>
        <p:nvPicPr>
          <p:cNvPr id="3" name="Picture 2"/>
          <p:cNvPicPr>
            <a:picLocks noChangeAspect="1"/>
          </p:cNvPicPr>
          <p:nvPr/>
        </p:nvPicPr>
        <p:blipFill>
          <a:blip r:embed="rId8"/>
          <a:stretch>
            <a:fillRect/>
          </a:stretch>
        </p:blipFill>
        <p:spPr>
          <a:xfrm>
            <a:off x="6594359" y="3297025"/>
            <a:ext cx="2215865" cy="16596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5675" y="3376673"/>
            <a:ext cx="2142733" cy="1607049"/>
          </a:xfrm>
          <a:prstGeom prst="rect">
            <a:avLst/>
          </a:prstGeom>
        </p:spPr>
      </p:pic>
    </p:spTree>
    <p:extLst>
      <p:ext uri="{BB962C8B-B14F-4D97-AF65-F5344CB8AC3E}">
        <p14:creationId xmlns:p14="http://schemas.microsoft.com/office/powerpoint/2010/main" val="4167695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noProof="0">
                <a:solidFill>
                  <a:prstClr val="white"/>
                </a:solidFill>
              </a:rPr>
              <a:t>Research Hootenanny 2022</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7" name="Table 5">
            <a:extLst>
              <a:ext uri="{FF2B5EF4-FFF2-40B4-BE49-F238E27FC236}">
                <a16:creationId xmlns:a16="http://schemas.microsoft.com/office/drawing/2014/main" id="{B95DED4F-496C-DA91-14A8-1358BD4BF7D3}"/>
              </a:ext>
            </a:extLst>
          </p:cNvPr>
          <p:cNvGraphicFramePr>
            <a:graphicFrameLocks noGrp="1"/>
          </p:cNvGraphicFramePr>
          <p:nvPr>
            <p:extLst>
              <p:ext uri="{D42A27DB-BD31-4B8C-83A1-F6EECF244321}">
                <p14:modId xmlns:p14="http://schemas.microsoft.com/office/powerpoint/2010/main" val="4048738363"/>
              </p:ext>
            </p:extLst>
          </p:nvPr>
        </p:nvGraphicFramePr>
        <p:xfrm>
          <a:off x="380995" y="1620000"/>
          <a:ext cx="4633132" cy="1993177"/>
        </p:xfrm>
        <a:graphic>
          <a:graphicData uri="http://schemas.openxmlformats.org/drawingml/2006/table">
            <a:tbl>
              <a:tblPr firstRow="1" bandRow="1">
                <a:tableStyleId>{5C22544A-7EE6-4342-B048-85BDC9FD1C3A}</a:tableStyleId>
              </a:tblPr>
              <a:tblGrid>
                <a:gridCol w="4633132">
                  <a:extLst>
                    <a:ext uri="{9D8B030D-6E8A-4147-A177-3AD203B41FA5}">
                      <a16:colId xmlns:a16="http://schemas.microsoft.com/office/drawing/2014/main" val="3330935541"/>
                    </a:ext>
                  </a:extLst>
                </a:gridCol>
              </a:tblGrid>
              <a:tr h="341737">
                <a:tc>
                  <a:txBody>
                    <a:bodyPr/>
                    <a:lstStyle/>
                    <a:p>
                      <a:pPr>
                        <a:lnSpc>
                          <a:spcPts val="1260"/>
                        </a:lnSpc>
                      </a:pPr>
                      <a:r>
                        <a:rPr lang="en-US" sz="1300" b="1" i="0" baseline="0">
                          <a:solidFill>
                            <a:srgbClr val="0066CC"/>
                          </a:solidFill>
                          <a:latin typeface="Arial"/>
                          <a:cs typeface="Arial"/>
                        </a:rPr>
                        <a:t>January 2022</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endParaRPr lang="en-US" sz="1100" b="0" i="0" dirty="0">
                        <a:latin typeface="Arial" panose="020B0604020202020204" pitchFamily="34" charset="0"/>
                        <a:cs typeface="Arial" panose="020B0604020202020204" pitchFamily="34" charset="0"/>
                      </a:endParaRPr>
                    </a:p>
                    <a:p>
                      <a:r>
                        <a:rPr lang="en-US" sz="1200" b="0" i="0" baseline="0" dirty="0" smtClean="0">
                          <a:latin typeface="Arial"/>
                          <a:cs typeface="Arial"/>
                        </a:rPr>
                        <a:t>Fewer attendees than usual.</a:t>
                      </a:r>
                    </a:p>
                    <a:p>
                      <a:endParaRPr lang="en-US" sz="1200" b="0" i="0" baseline="0" dirty="0" smtClean="0">
                        <a:latin typeface="Arial"/>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baseline="0" dirty="0" smtClean="0">
                          <a:latin typeface="Arial"/>
                          <a:cs typeface="Arial"/>
                        </a:rPr>
                        <a:t>Two PGR teams from Arts and Humanities.</a:t>
                      </a:r>
                    </a:p>
                    <a:p>
                      <a:endParaRPr lang="en-US" sz="1200" b="0" i="0" baseline="0" dirty="0">
                        <a:latin typeface="Arial"/>
                        <a:cs typeface="Arial"/>
                      </a:endParaRPr>
                    </a:p>
                    <a:p>
                      <a:pPr lvl="0">
                        <a:buNone/>
                      </a:pPr>
                      <a:r>
                        <a:rPr lang="en-US" sz="1200" b="0" i="0" baseline="0" dirty="0" smtClean="0">
                          <a:latin typeface="Arial"/>
                          <a:cs typeface="Arial"/>
                        </a:rPr>
                        <a:t>Competition between friends.</a:t>
                      </a:r>
                    </a:p>
                    <a:p>
                      <a:pPr lvl="0">
                        <a:buNone/>
                      </a:pPr>
                      <a:endParaRPr lang="en-US" sz="1200" b="0" i="0" baseline="0" dirty="0" smtClean="0">
                        <a:latin typeface="Arial"/>
                        <a:cs typeface="Arial"/>
                      </a:endParaRPr>
                    </a:p>
                    <a:p>
                      <a:pPr lvl="0">
                        <a:buNone/>
                      </a:pPr>
                      <a:r>
                        <a:rPr lang="en-US" sz="1200" b="0" i="0" baseline="0" dirty="0" smtClean="0">
                          <a:latin typeface="Arial"/>
                          <a:cs typeface="Arial"/>
                        </a:rPr>
                        <a:t>Positive verbal feedback.</a:t>
                      </a:r>
                    </a:p>
                    <a:p>
                      <a:pPr lvl="0">
                        <a:buNone/>
                      </a:pPr>
                      <a:endParaRPr lang="en-US" sz="1100" b="0" i="0" baseline="0" dirty="0" smtClean="0">
                        <a:latin typeface="Arial"/>
                        <a:cs typeface="Arial"/>
                      </a:endParaRP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pic>
        <p:nvPicPr>
          <p:cNvPr id="2" name="Picture 1"/>
          <p:cNvPicPr>
            <a:picLocks noChangeAspect="1"/>
          </p:cNvPicPr>
          <p:nvPr/>
        </p:nvPicPr>
        <p:blipFill>
          <a:blip r:embed="rId4"/>
          <a:stretch>
            <a:fillRect/>
          </a:stretch>
        </p:blipFill>
        <p:spPr>
          <a:xfrm>
            <a:off x="4602681" y="3223964"/>
            <a:ext cx="3983355" cy="1348695"/>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5109411" y="1686999"/>
            <a:ext cx="3476625" cy="1190625"/>
          </a:xfrm>
          <a:prstGeom prst="rect">
            <a:avLst/>
          </a:prstGeom>
        </p:spPr>
      </p:pic>
    </p:spTree>
    <p:extLst>
      <p:ext uri="{BB962C8B-B14F-4D97-AF65-F5344CB8AC3E}">
        <p14:creationId xmlns:p14="http://schemas.microsoft.com/office/powerpoint/2010/main" val="474028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noProof="0">
                <a:solidFill>
                  <a:prstClr val="white"/>
                </a:solidFill>
              </a:rPr>
              <a:t>What next?</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7" name="Table 5">
            <a:extLst>
              <a:ext uri="{FF2B5EF4-FFF2-40B4-BE49-F238E27FC236}">
                <a16:creationId xmlns:a16="http://schemas.microsoft.com/office/drawing/2014/main" id="{B95DED4F-496C-DA91-14A8-1358BD4BF7D3}"/>
              </a:ext>
            </a:extLst>
          </p:cNvPr>
          <p:cNvGraphicFramePr>
            <a:graphicFrameLocks noGrp="1"/>
          </p:cNvGraphicFramePr>
          <p:nvPr>
            <p:extLst>
              <p:ext uri="{D42A27DB-BD31-4B8C-83A1-F6EECF244321}">
                <p14:modId xmlns:p14="http://schemas.microsoft.com/office/powerpoint/2010/main" val="1986113149"/>
              </p:ext>
            </p:extLst>
          </p:nvPr>
        </p:nvGraphicFramePr>
        <p:xfrm>
          <a:off x="380995" y="1620000"/>
          <a:ext cx="4633132" cy="1627417"/>
        </p:xfrm>
        <a:graphic>
          <a:graphicData uri="http://schemas.openxmlformats.org/drawingml/2006/table">
            <a:tbl>
              <a:tblPr firstRow="1" bandRow="1">
                <a:tableStyleId>{5C22544A-7EE6-4342-B048-85BDC9FD1C3A}</a:tableStyleId>
              </a:tblPr>
              <a:tblGrid>
                <a:gridCol w="4633132">
                  <a:extLst>
                    <a:ext uri="{9D8B030D-6E8A-4147-A177-3AD203B41FA5}">
                      <a16:colId xmlns:a16="http://schemas.microsoft.com/office/drawing/2014/main" val="3330935541"/>
                    </a:ext>
                  </a:extLst>
                </a:gridCol>
              </a:tblGrid>
              <a:tr h="341737">
                <a:tc>
                  <a:txBody>
                    <a:bodyPr/>
                    <a:lstStyle/>
                    <a:p>
                      <a:pPr>
                        <a:lnSpc>
                          <a:spcPts val="1260"/>
                        </a:lnSpc>
                      </a:pPr>
                      <a:r>
                        <a:rPr lang="en-US" sz="1300" b="1" i="0" baseline="0">
                          <a:solidFill>
                            <a:srgbClr val="0066CC"/>
                          </a:solidFill>
                          <a:latin typeface="Arial"/>
                          <a:cs typeface="Arial"/>
                        </a:rPr>
                        <a:t>Where to go from here…</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endParaRPr lang="en-US" sz="1100" b="0" i="0" dirty="0">
                        <a:latin typeface="Arial" panose="020B0604020202020204" pitchFamily="34" charset="0"/>
                        <a:cs typeface="Arial" panose="020B0604020202020204" pitchFamily="34" charset="0"/>
                      </a:endParaRPr>
                    </a:p>
                    <a:p>
                      <a:r>
                        <a:rPr lang="en-US" sz="1200" b="0" i="0" baseline="0" dirty="0">
                          <a:latin typeface="Arial"/>
                          <a:cs typeface="Arial"/>
                        </a:rPr>
                        <a:t>Virtual adaptation of the activity </a:t>
                      </a:r>
                    </a:p>
                    <a:p>
                      <a:endParaRPr lang="en-US" sz="1200" b="0" i="0" baseline="0" dirty="0">
                        <a:latin typeface="Arial"/>
                        <a:cs typeface="Arial"/>
                      </a:endParaRPr>
                    </a:p>
                    <a:p>
                      <a:r>
                        <a:rPr lang="en-US" sz="1200" b="0" i="0" baseline="0" dirty="0">
                          <a:latin typeface="Arial"/>
                          <a:cs typeface="Arial"/>
                        </a:rPr>
                        <a:t>Create more interactive sessions:</a:t>
                      </a:r>
                    </a:p>
                    <a:p>
                      <a:pPr marL="171450" indent="-171450">
                        <a:buFont typeface="Arial" panose="020B0604020202020204" pitchFamily="34" charset="0"/>
                        <a:buChar char="•"/>
                      </a:pPr>
                      <a:r>
                        <a:rPr lang="en-US" sz="1200" b="0" i="0" baseline="0" dirty="0">
                          <a:latin typeface="Arial"/>
                          <a:cs typeface="Arial"/>
                        </a:rPr>
                        <a:t>Same format?</a:t>
                      </a:r>
                    </a:p>
                    <a:p>
                      <a:pPr marL="171450" indent="-171450">
                        <a:buFont typeface="Arial" panose="020B0604020202020204" pitchFamily="34" charset="0"/>
                        <a:buChar char="•"/>
                      </a:pPr>
                      <a:r>
                        <a:rPr lang="en-US" sz="1200" b="0" i="0" baseline="0" dirty="0">
                          <a:latin typeface="Arial"/>
                          <a:cs typeface="Arial"/>
                        </a:rPr>
                        <a:t>Something else?</a:t>
                      </a:r>
                    </a:p>
                    <a:p>
                      <a:pPr lvl="0">
                        <a:buNone/>
                      </a:pPr>
                      <a:endParaRPr lang="en-US" sz="1100" b="0" i="0" baseline="0" dirty="0">
                        <a:latin typeface="Arial"/>
                        <a:cs typeface="Arial"/>
                      </a:endParaRP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spTree>
    <p:extLst>
      <p:ext uri="{BB962C8B-B14F-4D97-AF65-F5344CB8AC3E}">
        <p14:creationId xmlns:p14="http://schemas.microsoft.com/office/powerpoint/2010/main" val="3008436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B8AF24-0973-F03F-93E9-51A877573AF2}"/>
              </a:ext>
            </a:extLst>
          </p:cNvPr>
          <p:cNvSpPr txBox="1">
            <a:spLocks/>
          </p:cNvSpPr>
          <p:nvPr/>
        </p:nvSpPr>
        <p:spPr bwMode="auto">
          <a:xfrm>
            <a:off x="0" y="4484915"/>
            <a:ext cx="9144000" cy="658585"/>
          </a:xfrm>
          <a:prstGeom prst="rect">
            <a:avLst/>
          </a:prstGeom>
          <a:solidFill>
            <a:schemeClr val="tx1">
              <a:alpha val="49976"/>
            </a:schemeClr>
          </a:solidFill>
        </p:spPr>
        <p:txBody>
          <a:bodyPr vert="horz" wrap="square" lIns="360000" tIns="34290" rIns="68580" bIns="34290" numCol="1" anchor="ctr" anchorCtr="0" compatLnSpc="1">
            <a:prstTxWarp prst="textNoShape">
              <a:avLst/>
            </a:prstTxWarp>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en-US" sz="2600" b="1" dirty="0" smtClean="0">
                <a:solidFill>
                  <a:schemeClr val="bg1"/>
                </a:solidFill>
                <a:latin typeface="Arial" panose="020B0604020202020204" pitchFamily="34" charset="0"/>
                <a:cs typeface="Arial" panose="020B0604020202020204" pitchFamily="34" charset="0"/>
              </a:rPr>
              <a:t>Thank you!</a:t>
            </a:r>
            <a:endParaRPr lang="en-US" altLang="en-US" sz="2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2467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B8AF24-0973-F03F-93E9-51A877573AF2}"/>
              </a:ext>
            </a:extLst>
          </p:cNvPr>
          <p:cNvSpPr txBox="1">
            <a:spLocks/>
          </p:cNvSpPr>
          <p:nvPr/>
        </p:nvSpPr>
        <p:spPr bwMode="auto">
          <a:xfrm>
            <a:off x="0" y="4484915"/>
            <a:ext cx="9144000" cy="658585"/>
          </a:xfrm>
          <a:prstGeom prst="rect">
            <a:avLst/>
          </a:prstGeom>
          <a:solidFill>
            <a:schemeClr val="tx1">
              <a:alpha val="49976"/>
            </a:schemeClr>
          </a:solidFill>
        </p:spPr>
        <p:txBody>
          <a:bodyPr vert="horz" wrap="square" lIns="360000" tIns="34290" rIns="68580" bIns="34290" numCol="1" anchor="ctr" anchorCtr="0" compatLnSpc="1">
            <a:prstTxWarp prst="textNoShape">
              <a:avLst/>
            </a:prstTxWarp>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en-US" sz="2600" b="1">
                <a:solidFill>
                  <a:schemeClr val="bg1"/>
                </a:solidFill>
                <a:latin typeface="Arial" panose="020B0604020202020204" pitchFamily="34" charset="0"/>
                <a:cs typeface="Arial" panose="020B0604020202020204" pitchFamily="34" charset="0"/>
              </a:rPr>
              <a:t>Karen and Michelle</a:t>
            </a:r>
          </a:p>
        </p:txBody>
      </p:sp>
      <p:pic>
        <p:nvPicPr>
          <p:cNvPr id="9" name="Picture Placeholder 8"/>
          <p:cNvPicPr>
            <a:picLocks noGrp="1" noChangeAspect="1"/>
          </p:cNvPicPr>
          <p:nvPr>
            <p:ph type="pic" idx="1"/>
          </p:nvPr>
        </p:nvPicPr>
        <p:blipFill>
          <a:blip r:embed="rId4">
            <a:extLst>
              <a:ext uri="{28A0092B-C50C-407E-A947-70E740481C1C}">
                <a14:useLocalDpi xmlns:a14="http://schemas.microsoft.com/office/drawing/2010/main" val="0"/>
              </a:ext>
            </a:extLst>
          </a:blip>
          <a:srcRect l="14475" r="14475"/>
          <a:stretch>
            <a:fillRect/>
          </a:stretch>
        </p:blipFill>
        <p:spPr>
          <a:xfrm>
            <a:off x="606926" y="1015085"/>
            <a:ext cx="2789415" cy="2616997"/>
          </a:xfr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0326" r="5858"/>
          <a:stretch/>
        </p:blipFill>
        <p:spPr>
          <a:xfrm>
            <a:off x="5637126" y="1014882"/>
            <a:ext cx="2897842" cy="2617200"/>
          </a:xfrm>
          <a:prstGeom prst="rect">
            <a:avLst/>
          </a:prstGeom>
        </p:spPr>
      </p:pic>
    </p:spTree>
    <p:extLst>
      <p:ext uri="{BB962C8B-B14F-4D97-AF65-F5344CB8AC3E}">
        <p14:creationId xmlns:p14="http://schemas.microsoft.com/office/powerpoint/2010/main" val="312050011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2" name="Table 5">
            <a:extLst>
              <a:ext uri="{FF2B5EF4-FFF2-40B4-BE49-F238E27FC236}">
                <a16:creationId xmlns:a16="http://schemas.microsoft.com/office/drawing/2014/main" id="{1B87B7B7-01CB-908A-1563-90FA0093E511}"/>
              </a:ext>
            </a:extLst>
          </p:cNvPr>
          <p:cNvGraphicFramePr>
            <a:graphicFrameLocks noGrp="1"/>
          </p:cNvGraphicFramePr>
          <p:nvPr>
            <p:extLst>
              <p:ext uri="{D42A27DB-BD31-4B8C-83A1-F6EECF244321}">
                <p14:modId xmlns:p14="http://schemas.microsoft.com/office/powerpoint/2010/main" val="593047471"/>
              </p:ext>
            </p:extLst>
          </p:nvPr>
        </p:nvGraphicFramePr>
        <p:xfrm>
          <a:off x="380995" y="3043724"/>
          <a:ext cx="4633131" cy="450310"/>
        </p:xfrm>
        <a:graphic>
          <a:graphicData uri="http://schemas.openxmlformats.org/drawingml/2006/table">
            <a:tbl>
              <a:tblPr firstRow="1" bandRow="1">
                <a:tableStyleId>{5C22544A-7EE6-4342-B048-85BDC9FD1C3A}</a:tableStyleId>
              </a:tblPr>
              <a:tblGrid>
                <a:gridCol w="4633131">
                  <a:extLst>
                    <a:ext uri="{9D8B030D-6E8A-4147-A177-3AD203B41FA5}">
                      <a16:colId xmlns:a16="http://schemas.microsoft.com/office/drawing/2014/main" val="3330935541"/>
                    </a:ext>
                  </a:extLst>
                </a:gridCol>
              </a:tblGrid>
              <a:tr h="322870">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Decided to create a game to teach a feature of RDM</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08891">
                <a:tc>
                  <a:txBody>
                    <a:bodyPr/>
                    <a:lstStyle/>
                    <a:p>
                      <a:endParaRPr lang="en-US" sz="600" b="0" i="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97493125"/>
                  </a:ext>
                </a:extLst>
              </a:tr>
            </a:tbl>
          </a:graphicData>
        </a:graphic>
      </p:graphicFrame>
      <p:graphicFrame>
        <p:nvGraphicFramePr>
          <p:cNvPr id="23" name="Table 5">
            <a:extLst>
              <a:ext uri="{FF2B5EF4-FFF2-40B4-BE49-F238E27FC236}">
                <a16:creationId xmlns:a16="http://schemas.microsoft.com/office/drawing/2014/main" id="{4C1C4459-6BBE-760B-64A0-AD591329964F}"/>
              </a:ext>
            </a:extLst>
          </p:cNvPr>
          <p:cNvGraphicFramePr>
            <a:graphicFrameLocks noGrp="1"/>
          </p:cNvGraphicFramePr>
          <p:nvPr>
            <p:extLst>
              <p:ext uri="{D42A27DB-BD31-4B8C-83A1-F6EECF244321}">
                <p14:modId xmlns:p14="http://schemas.microsoft.com/office/powerpoint/2010/main" val="2088284840"/>
              </p:ext>
            </p:extLst>
          </p:nvPr>
        </p:nvGraphicFramePr>
        <p:xfrm>
          <a:off x="379876" y="3755586"/>
          <a:ext cx="4634250" cy="493640"/>
        </p:xfrm>
        <a:graphic>
          <a:graphicData uri="http://schemas.openxmlformats.org/drawingml/2006/table">
            <a:tbl>
              <a:tblPr firstRow="1" bandRow="1">
                <a:tableStyleId>{5C22544A-7EE6-4342-B048-85BDC9FD1C3A}</a:tableStyleId>
              </a:tblPr>
              <a:tblGrid>
                <a:gridCol w="4634250">
                  <a:extLst>
                    <a:ext uri="{9D8B030D-6E8A-4147-A177-3AD203B41FA5}">
                      <a16:colId xmlns:a16="http://schemas.microsoft.com/office/drawing/2014/main" val="3330935541"/>
                    </a:ext>
                  </a:extLst>
                </a:gridCol>
              </a:tblGrid>
              <a:tr h="314322">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Potential to create inter-Research Centre competition between PGRs / ECRs?</a:t>
                      </a:r>
                    </a:p>
                  </a:txBody>
                  <a:tcPr marL="0" marR="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09386">
                <a:tc>
                  <a:txBody>
                    <a:bodyPr/>
                    <a:lstStyle/>
                    <a:p>
                      <a:endParaRPr lang="en-US" sz="600" b="0" i="0">
                        <a:latin typeface="Arial" panose="020B0604020202020204" pitchFamily="34" charset="0"/>
                        <a:cs typeface="Arial" panose="020B0604020202020204" pitchFamily="34" charset="0"/>
                      </a:endParaRPr>
                    </a:p>
                  </a:txBody>
                  <a:tcPr marL="0" marR="0" marT="36000" marB="0">
                    <a:lnL w="12700" cmpd="sng">
                      <a:noFill/>
                    </a:lnL>
                    <a:lnR w="12700" cmpd="sng">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graphicFrame>
        <p:nvGraphicFramePr>
          <p:cNvPr id="24" name="Table 5">
            <a:extLst>
              <a:ext uri="{FF2B5EF4-FFF2-40B4-BE49-F238E27FC236}">
                <a16:creationId xmlns:a16="http://schemas.microsoft.com/office/drawing/2014/main" id="{582DE743-7AD9-9559-152B-32F9F6CF7221}"/>
              </a:ext>
            </a:extLst>
          </p:cNvPr>
          <p:cNvGraphicFramePr>
            <a:graphicFrameLocks noGrp="1"/>
          </p:cNvGraphicFramePr>
          <p:nvPr>
            <p:extLst>
              <p:ext uri="{D42A27DB-BD31-4B8C-83A1-F6EECF244321}">
                <p14:modId xmlns:p14="http://schemas.microsoft.com/office/powerpoint/2010/main" val="2568960398"/>
              </p:ext>
            </p:extLst>
          </p:nvPr>
        </p:nvGraphicFramePr>
        <p:xfrm>
          <a:off x="379875" y="2331862"/>
          <a:ext cx="4634251" cy="462220"/>
        </p:xfrm>
        <a:graphic>
          <a:graphicData uri="http://schemas.openxmlformats.org/drawingml/2006/table">
            <a:tbl>
              <a:tblPr firstRow="1" bandRow="1">
                <a:tableStyleId>{5C22544A-7EE6-4342-B048-85BDC9FD1C3A}</a:tableStyleId>
              </a:tblPr>
              <a:tblGrid>
                <a:gridCol w="4634251">
                  <a:extLst>
                    <a:ext uri="{9D8B030D-6E8A-4147-A177-3AD203B41FA5}">
                      <a16:colId xmlns:a16="http://schemas.microsoft.com/office/drawing/2014/main" val="3330935541"/>
                    </a:ext>
                  </a:extLst>
                </a:gridCol>
              </a:tblGrid>
              <a:tr h="334780">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Browsed the internet for RDM gamified sessions</a:t>
                      </a:r>
                    </a:p>
                  </a:txBody>
                  <a:tcPr marL="0" marR="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6506">
                <a:tc>
                  <a:txBody>
                    <a:bodyPr/>
                    <a:lstStyle/>
                    <a:p>
                      <a:endParaRPr lang="en-US" sz="600" b="0" i="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97493125"/>
                  </a:ext>
                </a:extLst>
              </a:tr>
            </a:tbl>
          </a:graphicData>
        </a:graphic>
      </p:graphicFrame>
      <p:graphicFrame>
        <p:nvGraphicFramePr>
          <p:cNvPr id="25" name="Table 5">
            <a:extLst>
              <a:ext uri="{FF2B5EF4-FFF2-40B4-BE49-F238E27FC236}">
                <a16:creationId xmlns:a16="http://schemas.microsoft.com/office/drawing/2014/main" id="{B95DED4F-496C-DA91-14A8-1358BD4BF7D3}"/>
              </a:ext>
            </a:extLst>
          </p:cNvPr>
          <p:cNvGraphicFramePr>
            <a:graphicFrameLocks noGrp="1"/>
          </p:cNvGraphicFramePr>
          <p:nvPr>
            <p:extLst>
              <p:ext uri="{D42A27DB-BD31-4B8C-83A1-F6EECF244321}">
                <p14:modId xmlns:p14="http://schemas.microsoft.com/office/powerpoint/2010/main" val="848082132"/>
              </p:ext>
            </p:extLst>
          </p:nvPr>
        </p:nvGraphicFramePr>
        <p:xfrm>
          <a:off x="380995" y="1620000"/>
          <a:ext cx="4633132" cy="469177"/>
        </p:xfrm>
        <a:graphic>
          <a:graphicData uri="http://schemas.openxmlformats.org/drawingml/2006/table">
            <a:tbl>
              <a:tblPr firstRow="1" bandRow="1">
                <a:tableStyleId>{5C22544A-7EE6-4342-B048-85BDC9FD1C3A}</a:tableStyleId>
              </a:tblPr>
              <a:tblGrid>
                <a:gridCol w="4633132">
                  <a:extLst>
                    <a:ext uri="{9D8B030D-6E8A-4147-A177-3AD203B41FA5}">
                      <a16:colId xmlns:a16="http://schemas.microsoft.com/office/drawing/2014/main" val="3330935541"/>
                    </a:ext>
                  </a:extLst>
                </a:gridCol>
              </a:tblGrid>
              <a:tr h="341737">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Reflecting</a:t>
                      </a:r>
                      <a:r>
                        <a:rPr lang="en-US" sz="1300" b="1" i="0" baseline="0">
                          <a:solidFill>
                            <a:srgbClr val="0066CC"/>
                          </a:solidFill>
                          <a:latin typeface="Arial" panose="020B0604020202020204" pitchFamily="34" charset="0"/>
                          <a:cs typeface="Arial" panose="020B0604020202020204" pitchFamily="34" charset="0"/>
                        </a:rPr>
                        <a:t> on </a:t>
                      </a:r>
                      <a:r>
                        <a:rPr lang="en-US" sz="1300" b="1" i="0">
                          <a:solidFill>
                            <a:srgbClr val="0066CC"/>
                          </a:solidFill>
                          <a:latin typeface="Arial" panose="020B0604020202020204" pitchFamily="34" charset="0"/>
                          <a:cs typeface="Arial" panose="020B0604020202020204" pitchFamily="34" charset="0"/>
                        </a:rPr>
                        <a:t>Open Access Week activities</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endParaRPr lang="en-US" sz="600" b="0" i="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a:solidFill>
                  <a:prstClr val="white"/>
                </a:solidFill>
              </a:rPr>
              <a:t>Background</a:t>
            </a:r>
            <a:endParaRPr kumimoji="0" lang="en-GB" sz="2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marL="92075" marR="0" lvl="0" indent="0" algn="l" defTabSz="685800" rtl="0" eaLnBrk="1" fontAlgn="auto" latinLnBrk="0" hangingPunct="1">
              <a:lnSpc>
                <a:spcPts val="1600"/>
              </a:lnSpc>
              <a:spcBef>
                <a:spcPct val="0"/>
              </a:spcBef>
              <a:spcAft>
                <a:spcPts val="0"/>
              </a:spcAft>
              <a:buClrTx/>
              <a:buSzTx/>
              <a:buFontTx/>
              <a:buNone/>
              <a:tabLst/>
              <a:defRPr/>
            </a:pPr>
            <a:r>
              <a:rPr lang="en-GB" sz="1500">
                <a:solidFill>
                  <a:prstClr val="white"/>
                </a:solidFill>
              </a:rPr>
              <a:t>t</a:t>
            </a:r>
            <a:r>
              <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hat led to the creation of our activity</a:t>
            </a:r>
          </a:p>
        </p:txBody>
      </p:sp>
    </p:spTree>
    <p:extLst>
      <p:ext uri="{BB962C8B-B14F-4D97-AF65-F5344CB8AC3E}">
        <p14:creationId xmlns:p14="http://schemas.microsoft.com/office/powerpoint/2010/main" val="13834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a:solidFill>
                  <a:prstClr val="white"/>
                </a:solidFill>
              </a:rPr>
              <a:t>We attempted an escape room</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8" name="Table 5">
            <a:extLst>
              <a:ext uri="{FF2B5EF4-FFF2-40B4-BE49-F238E27FC236}">
                <a16:creationId xmlns:a16="http://schemas.microsoft.com/office/drawing/2014/main" id="{582DE743-7AD9-9559-152B-32F9F6CF7221}"/>
              </a:ext>
            </a:extLst>
          </p:cNvPr>
          <p:cNvGraphicFramePr>
            <a:graphicFrameLocks noGrp="1"/>
          </p:cNvGraphicFramePr>
          <p:nvPr>
            <p:extLst>
              <p:ext uri="{D42A27DB-BD31-4B8C-83A1-F6EECF244321}">
                <p14:modId xmlns:p14="http://schemas.microsoft.com/office/powerpoint/2010/main" val="3796274459"/>
              </p:ext>
            </p:extLst>
          </p:nvPr>
        </p:nvGraphicFramePr>
        <p:xfrm>
          <a:off x="379875" y="2331862"/>
          <a:ext cx="4634251" cy="462220"/>
        </p:xfrm>
        <a:graphic>
          <a:graphicData uri="http://schemas.openxmlformats.org/drawingml/2006/table">
            <a:tbl>
              <a:tblPr firstRow="1" bandRow="1">
                <a:tableStyleId>{5C22544A-7EE6-4342-B048-85BDC9FD1C3A}</a:tableStyleId>
              </a:tblPr>
              <a:tblGrid>
                <a:gridCol w="4634251">
                  <a:extLst>
                    <a:ext uri="{9D8B030D-6E8A-4147-A177-3AD203B41FA5}">
                      <a16:colId xmlns:a16="http://schemas.microsoft.com/office/drawing/2014/main" val="3330935541"/>
                    </a:ext>
                  </a:extLst>
                </a:gridCol>
              </a:tblGrid>
              <a:tr h="334780">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All in the name of research</a:t>
                      </a:r>
                    </a:p>
                  </a:txBody>
                  <a:tcPr marL="0" marR="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6506">
                <a:tc>
                  <a:txBody>
                    <a:bodyPr/>
                    <a:lstStyle/>
                    <a:p>
                      <a:endParaRPr lang="en-US" sz="600" b="0" i="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97493125"/>
                  </a:ext>
                </a:extLst>
              </a:tr>
            </a:tbl>
          </a:graphicData>
        </a:graphic>
      </p:graphicFrame>
      <p:pic>
        <p:nvPicPr>
          <p:cNvPr id="4" name="Picture Placeholder 3"/>
          <p:cNvPicPr>
            <a:picLocks noGrp="1" noChangeAspect="1"/>
          </p:cNvPicPr>
          <p:nvPr>
            <p:ph type="pic" idx="1"/>
          </p:nvPr>
        </p:nvPicPr>
        <p:blipFill>
          <a:blip r:embed="rId4">
            <a:extLst>
              <a:ext uri="{28A0092B-C50C-407E-A947-70E740481C1C}">
                <a14:useLocalDpi xmlns:a14="http://schemas.microsoft.com/office/drawing/2010/main" val="0"/>
              </a:ext>
            </a:extLst>
          </a:blip>
          <a:srcRect t="2996" b="2996"/>
          <a:stretch>
            <a:fillRect/>
          </a:stretch>
        </p:blipFill>
        <p:spPr>
          <a:xfrm>
            <a:off x="4862884" y="1229413"/>
            <a:ext cx="4066842" cy="3815464"/>
          </a:xfrm>
        </p:spPr>
      </p:pic>
    </p:spTree>
    <p:extLst>
      <p:ext uri="{BB962C8B-B14F-4D97-AF65-F5344CB8AC3E}">
        <p14:creationId xmlns:p14="http://schemas.microsoft.com/office/powerpoint/2010/main" val="4049287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2" name="Table 5">
            <a:extLst>
              <a:ext uri="{FF2B5EF4-FFF2-40B4-BE49-F238E27FC236}">
                <a16:creationId xmlns:a16="http://schemas.microsoft.com/office/drawing/2014/main" id="{1B87B7B7-01CB-908A-1563-90FA0093E511}"/>
              </a:ext>
            </a:extLst>
          </p:cNvPr>
          <p:cNvGraphicFramePr>
            <a:graphicFrameLocks noGrp="1"/>
          </p:cNvGraphicFramePr>
          <p:nvPr>
            <p:extLst>
              <p:ext uri="{D42A27DB-BD31-4B8C-83A1-F6EECF244321}">
                <p14:modId xmlns:p14="http://schemas.microsoft.com/office/powerpoint/2010/main" val="2435558365"/>
              </p:ext>
            </p:extLst>
          </p:nvPr>
        </p:nvGraphicFramePr>
        <p:xfrm>
          <a:off x="380995" y="3043724"/>
          <a:ext cx="4633131" cy="658740"/>
        </p:xfrm>
        <a:graphic>
          <a:graphicData uri="http://schemas.openxmlformats.org/drawingml/2006/table">
            <a:tbl>
              <a:tblPr firstRow="1" bandRow="1">
                <a:tableStyleId>{5C22544A-7EE6-4342-B048-85BDC9FD1C3A}</a:tableStyleId>
              </a:tblPr>
              <a:tblGrid>
                <a:gridCol w="4633131">
                  <a:extLst>
                    <a:ext uri="{9D8B030D-6E8A-4147-A177-3AD203B41FA5}">
                      <a16:colId xmlns:a16="http://schemas.microsoft.com/office/drawing/2014/main" val="3330935541"/>
                    </a:ext>
                  </a:extLst>
                </a:gridCol>
              </a:tblGrid>
              <a:tr h="322870">
                <a:tc>
                  <a:txBody>
                    <a:bodyPr/>
                    <a:lstStyle/>
                    <a:p>
                      <a:pPr>
                        <a:lnSpc>
                          <a:spcPts val="1260"/>
                        </a:lnSpc>
                      </a:pPr>
                      <a:r>
                        <a:rPr lang="en-US" sz="1300" b="1" i="0" dirty="0">
                          <a:solidFill>
                            <a:srgbClr val="0066CC"/>
                          </a:solidFill>
                          <a:latin typeface="Arial" panose="020B0604020202020204" pitchFamily="34" charset="0"/>
                          <a:cs typeface="Arial" panose="020B0604020202020204" pitchFamily="34" charset="0"/>
                        </a:rPr>
                        <a:t>What items and training were available from other Library / </a:t>
                      </a:r>
                      <a:r>
                        <a:rPr lang="en-US" sz="1300" b="1" i="0" dirty="0" smtClean="0">
                          <a:solidFill>
                            <a:srgbClr val="0066CC"/>
                          </a:solidFill>
                          <a:latin typeface="Arial" panose="020B0604020202020204" pitchFamily="34" charset="0"/>
                          <a:cs typeface="Arial" panose="020B0604020202020204" pitchFamily="34" charset="0"/>
                        </a:rPr>
                        <a:t>Disruptive Media Learning Lab escape </a:t>
                      </a:r>
                      <a:r>
                        <a:rPr lang="en-US" sz="1300" b="1" i="0" dirty="0">
                          <a:solidFill>
                            <a:srgbClr val="0066CC"/>
                          </a:solidFill>
                          <a:latin typeface="Arial" panose="020B0604020202020204" pitchFamily="34" charset="0"/>
                          <a:cs typeface="Arial" panose="020B0604020202020204" pitchFamily="34" charset="0"/>
                        </a:rPr>
                        <a:t>room style activities?</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08891">
                <a:tc>
                  <a:txBody>
                    <a:bodyPr/>
                    <a:lstStyle/>
                    <a:p>
                      <a:endParaRPr lang="en-US" sz="600" b="0" i="0" dirty="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97493125"/>
                  </a:ext>
                </a:extLst>
              </a:tr>
            </a:tbl>
          </a:graphicData>
        </a:graphic>
      </p:graphicFrame>
      <p:graphicFrame>
        <p:nvGraphicFramePr>
          <p:cNvPr id="23" name="Table 5">
            <a:extLst>
              <a:ext uri="{FF2B5EF4-FFF2-40B4-BE49-F238E27FC236}">
                <a16:creationId xmlns:a16="http://schemas.microsoft.com/office/drawing/2014/main" id="{4C1C4459-6BBE-760B-64A0-AD591329964F}"/>
              </a:ext>
            </a:extLst>
          </p:cNvPr>
          <p:cNvGraphicFramePr>
            <a:graphicFrameLocks noGrp="1"/>
          </p:cNvGraphicFramePr>
          <p:nvPr>
            <p:extLst>
              <p:ext uri="{D42A27DB-BD31-4B8C-83A1-F6EECF244321}">
                <p14:modId xmlns:p14="http://schemas.microsoft.com/office/powerpoint/2010/main" val="3542399036"/>
              </p:ext>
            </p:extLst>
          </p:nvPr>
        </p:nvGraphicFramePr>
        <p:xfrm>
          <a:off x="379876" y="3755586"/>
          <a:ext cx="4634250" cy="441762"/>
        </p:xfrm>
        <a:graphic>
          <a:graphicData uri="http://schemas.openxmlformats.org/drawingml/2006/table">
            <a:tbl>
              <a:tblPr firstRow="1" bandRow="1">
                <a:tableStyleId>{5C22544A-7EE6-4342-B048-85BDC9FD1C3A}</a:tableStyleId>
              </a:tblPr>
              <a:tblGrid>
                <a:gridCol w="4634250">
                  <a:extLst>
                    <a:ext uri="{9D8B030D-6E8A-4147-A177-3AD203B41FA5}">
                      <a16:colId xmlns:a16="http://schemas.microsoft.com/office/drawing/2014/main" val="3330935541"/>
                    </a:ext>
                  </a:extLst>
                </a:gridCol>
              </a:tblGrid>
              <a:tr h="314322">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What did we need to create / purchase</a:t>
                      </a:r>
                      <a:r>
                        <a:rPr lang="en-US" sz="1300" b="1" i="0" baseline="0">
                          <a:solidFill>
                            <a:srgbClr val="0066CC"/>
                          </a:solidFill>
                          <a:latin typeface="Arial" panose="020B0604020202020204" pitchFamily="34" charset="0"/>
                          <a:cs typeface="Arial" panose="020B0604020202020204" pitchFamily="34" charset="0"/>
                        </a:rPr>
                        <a:t> for our puzzles?</a:t>
                      </a:r>
                      <a:endParaRPr lang="en-US" sz="1300" b="1" i="0">
                        <a:solidFill>
                          <a:srgbClr val="0066CC"/>
                        </a:solidFill>
                        <a:latin typeface="Arial" panose="020B0604020202020204" pitchFamily="34" charset="0"/>
                        <a:cs typeface="Arial" panose="020B0604020202020204" pitchFamily="34" charset="0"/>
                      </a:endParaRPr>
                    </a:p>
                  </a:txBody>
                  <a:tcPr marL="0" marR="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09386">
                <a:tc>
                  <a:txBody>
                    <a:bodyPr/>
                    <a:lstStyle/>
                    <a:p>
                      <a:endParaRPr lang="en-US" sz="600" b="0" i="0">
                        <a:latin typeface="Arial" panose="020B0604020202020204" pitchFamily="34" charset="0"/>
                        <a:cs typeface="Arial" panose="020B0604020202020204" pitchFamily="34" charset="0"/>
                      </a:endParaRPr>
                    </a:p>
                  </a:txBody>
                  <a:tcPr marL="0" marR="0" marT="36000" marB="0">
                    <a:lnL w="12700" cmpd="sng">
                      <a:noFill/>
                    </a:lnL>
                    <a:lnR w="12700" cmpd="sng">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graphicFrame>
        <p:nvGraphicFramePr>
          <p:cNvPr id="24" name="Table 5">
            <a:extLst>
              <a:ext uri="{FF2B5EF4-FFF2-40B4-BE49-F238E27FC236}">
                <a16:creationId xmlns:a16="http://schemas.microsoft.com/office/drawing/2014/main" id="{582DE743-7AD9-9559-152B-32F9F6CF7221}"/>
              </a:ext>
            </a:extLst>
          </p:cNvPr>
          <p:cNvGraphicFramePr>
            <a:graphicFrameLocks noGrp="1"/>
          </p:cNvGraphicFramePr>
          <p:nvPr>
            <p:extLst>
              <p:ext uri="{D42A27DB-BD31-4B8C-83A1-F6EECF244321}">
                <p14:modId xmlns:p14="http://schemas.microsoft.com/office/powerpoint/2010/main" val="543831547"/>
              </p:ext>
            </p:extLst>
          </p:nvPr>
        </p:nvGraphicFramePr>
        <p:xfrm>
          <a:off x="379875" y="2331862"/>
          <a:ext cx="4634251" cy="462220"/>
        </p:xfrm>
        <a:graphic>
          <a:graphicData uri="http://schemas.openxmlformats.org/drawingml/2006/table">
            <a:tbl>
              <a:tblPr firstRow="1" bandRow="1">
                <a:tableStyleId>{5C22544A-7EE6-4342-B048-85BDC9FD1C3A}</a:tableStyleId>
              </a:tblPr>
              <a:tblGrid>
                <a:gridCol w="4634251">
                  <a:extLst>
                    <a:ext uri="{9D8B030D-6E8A-4147-A177-3AD203B41FA5}">
                      <a16:colId xmlns:a16="http://schemas.microsoft.com/office/drawing/2014/main" val="3330935541"/>
                    </a:ext>
                  </a:extLst>
                </a:gridCol>
              </a:tblGrid>
              <a:tr h="334780">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What did we want to achieve?</a:t>
                      </a:r>
                    </a:p>
                  </a:txBody>
                  <a:tcPr marL="0" marR="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6506">
                <a:tc>
                  <a:txBody>
                    <a:bodyPr/>
                    <a:lstStyle/>
                    <a:p>
                      <a:endParaRPr lang="en-US" sz="600" b="0" i="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97493125"/>
                  </a:ext>
                </a:extLst>
              </a:tr>
            </a:tbl>
          </a:graphicData>
        </a:graphic>
      </p:graphicFrame>
      <p:graphicFrame>
        <p:nvGraphicFramePr>
          <p:cNvPr id="25" name="Table 5">
            <a:extLst>
              <a:ext uri="{FF2B5EF4-FFF2-40B4-BE49-F238E27FC236}">
                <a16:creationId xmlns:a16="http://schemas.microsoft.com/office/drawing/2014/main" id="{B95DED4F-496C-DA91-14A8-1358BD4BF7D3}"/>
              </a:ext>
            </a:extLst>
          </p:cNvPr>
          <p:cNvGraphicFramePr>
            <a:graphicFrameLocks noGrp="1"/>
          </p:cNvGraphicFramePr>
          <p:nvPr>
            <p:extLst>
              <p:ext uri="{D42A27DB-BD31-4B8C-83A1-F6EECF244321}">
                <p14:modId xmlns:p14="http://schemas.microsoft.com/office/powerpoint/2010/main" val="2444413558"/>
              </p:ext>
            </p:extLst>
          </p:nvPr>
        </p:nvGraphicFramePr>
        <p:xfrm>
          <a:off x="380995" y="1620000"/>
          <a:ext cx="4633132" cy="469177"/>
        </p:xfrm>
        <a:graphic>
          <a:graphicData uri="http://schemas.openxmlformats.org/drawingml/2006/table">
            <a:tbl>
              <a:tblPr firstRow="1" bandRow="1">
                <a:tableStyleId>{5C22544A-7EE6-4342-B048-85BDC9FD1C3A}</a:tableStyleId>
              </a:tblPr>
              <a:tblGrid>
                <a:gridCol w="4633132">
                  <a:extLst>
                    <a:ext uri="{9D8B030D-6E8A-4147-A177-3AD203B41FA5}">
                      <a16:colId xmlns:a16="http://schemas.microsoft.com/office/drawing/2014/main" val="3330935541"/>
                    </a:ext>
                  </a:extLst>
                </a:gridCol>
              </a:tblGrid>
              <a:tr h="341737">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The story?</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endParaRPr lang="en-US" sz="600" b="0" i="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a:solidFill>
                  <a:prstClr val="white"/>
                </a:solidFill>
              </a:rPr>
              <a:t>Creating our activity</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17296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a:solidFill>
                  <a:prstClr val="white"/>
                </a:solidFill>
              </a:rPr>
              <a:t>The story?</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7" name="Table 5">
            <a:extLst>
              <a:ext uri="{FF2B5EF4-FFF2-40B4-BE49-F238E27FC236}">
                <a16:creationId xmlns:a16="http://schemas.microsoft.com/office/drawing/2014/main" id="{B95DED4F-496C-DA91-14A8-1358BD4BF7D3}"/>
              </a:ext>
            </a:extLst>
          </p:cNvPr>
          <p:cNvGraphicFramePr>
            <a:graphicFrameLocks noGrp="1"/>
          </p:cNvGraphicFramePr>
          <p:nvPr>
            <p:extLst>
              <p:ext uri="{D42A27DB-BD31-4B8C-83A1-F6EECF244321}">
                <p14:modId xmlns:p14="http://schemas.microsoft.com/office/powerpoint/2010/main" val="2125808563"/>
              </p:ext>
            </p:extLst>
          </p:nvPr>
        </p:nvGraphicFramePr>
        <p:xfrm>
          <a:off x="380995" y="1620000"/>
          <a:ext cx="4633132" cy="2092237"/>
        </p:xfrm>
        <a:graphic>
          <a:graphicData uri="http://schemas.openxmlformats.org/drawingml/2006/table">
            <a:tbl>
              <a:tblPr firstRow="1" bandRow="1">
                <a:tableStyleId>{5C22544A-7EE6-4342-B048-85BDC9FD1C3A}</a:tableStyleId>
              </a:tblPr>
              <a:tblGrid>
                <a:gridCol w="4633132">
                  <a:extLst>
                    <a:ext uri="{9D8B030D-6E8A-4147-A177-3AD203B41FA5}">
                      <a16:colId xmlns:a16="http://schemas.microsoft.com/office/drawing/2014/main" val="3330935541"/>
                    </a:ext>
                  </a:extLst>
                </a:gridCol>
              </a:tblGrid>
              <a:tr h="341737">
                <a:tc>
                  <a:txBody>
                    <a:bodyPr/>
                    <a:lstStyle/>
                    <a:p>
                      <a:pPr>
                        <a:lnSpc>
                          <a:spcPts val="1260"/>
                        </a:lnSpc>
                      </a:pPr>
                      <a:r>
                        <a:rPr lang="en-US" sz="1300" b="1" i="0" dirty="0">
                          <a:solidFill>
                            <a:srgbClr val="0066CC"/>
                          </a:solidFill>
                          <a:latin typeface="Arial" panose="020B0604020202020204" pitchFamily="34" charset="0"/>
                          <a:cs typeface="Arial" panose="020B0604020202020204" pitchFamily="34" charset="0"/>
                        </a:rPr>
                        <a:t>The story</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endParaRPr lang="en-US" sz="600" b="0" i="0" dirty="0">
                        <a:latin typeface="Arial" panose="020B0604020202020204" pitchFamily="34" charset="0"/>
                        <a:cs typeface="Arial" panose="020B0604020202020204" pitchFamily="34" charset="0"/>
                      </a:endParaRPr>
                    </a:p>
                    <a:p>
                      <a:endParaRPr lang="en-US" sz="1050" b="0" i="0" dirty="0" smtClean="0">
                        <a:latin typeface="Arial" panose="020B0604020202020204" pitchFamily="34" charset="0"/>
                        <a:cs typeface="Arial" panose="020B0604020202020204" pitchFamily="34" charset="0"/>
                      </a:endParaRPr>
                    </a:p>
                    <a:p>
                      <a:r>
                        <a:rPr lang="en-US" sz="1200" b="0" i="0" dirty="0" smtClean="0">
                          <a:latin typeface="Arial" panose="020B0604020202020204" pitchFamily="34" charset="0"/>
                          <a:cs typeface="Arial" panose="020B0604020202020204" pitchFamily="34" charset="0"/>
                        </a:rPr>
                        <a:t>Recovering </a:t>
                      </a:r>
                      <a:r>
                        <a:rPr lang="en-US" sz="1200" b="0" i="0" dirty="0">
                          <a:latin typeface="Arial" panose="020B0604020202020204" pitchFamily="34" charset="0"/>
                          <a:cs typeface="Arial" panose="020B0604020202020204" pitchFamily="34" charset="0"/>
                        </a:rPr>
                        <a:t>lost (science) data?</a:t>
                      </a: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A zombie</a:t>
                      </a:r>
                      <a:r>
                        <a:rPr lang="en-US" sz="1200" b="0" i="0" baseline="0" dirty="0">
                          <a:latin typeface="Arial" panose="020B0604020202020204" pitchFamily="34" charset="0"/>
                          <a:cs typeface="Arial" panose="020B0604020202020204" pitchFamily="34" charset="0"/>
                        </a:rPr>
                        <a:t> or antidote scenario?</a:t>
                      </a:r>
                    </a:p>
                    <a:p>
                      <a:endParaRPr lang="en-US" sz="1200" b="0" i="0" baseline="0" dirty="0">
                        <a:latin typeface="Arial" panose="020B0604020202020204" pitchFamily="34" charset="0"/>
                        <a:cs typeface="Arial" panose="020B0604020202020204" pitchFamily="34" charset="0"/>
                      </a:endParaRPr>
                    </a:p>
                    <a:p>
                      <a:endParaRPr lang="en-US" sz="1200" b="0" i="0" baseline="0" dirty="0">
                        <a:latin typeface="Arial" panose="020B0604020202020204" pitchFamily="34" charset="0"/>
                        <a:cs typeface="Arial" panose="020B0604020202020204" pitchFamily="34" charset="0"/>
                      </a:endParaRPr>
                    </a:p>
                    <a:p>
                      <a:endParaRPr lang="en-US" sz="1200" b="0" i="0" baseline="0" dirty="0">
                        <a:latin typeface="Arial" panose="020B0604020202020204" pitchFamily="34" charset="0"/>
                        <a:cs typeface="Arial" panose="020B0604020202020204" pitchFamily="34" charset="0"/>
                      </a:endParaRPr>
                    </a:p>
                    <a:p>
                      <a:r>
                        <a:rPr lang="en-US" sz="1200" b="0" i="0" baseline="0" dirty="0">
                          <a:latin typeface="Arial" panose="020B0604020202020204" pitchFamily="34" charset="0"/>
                          <a:cs typeface="Arial" panose="020B0604020202020204" pitchFamily="34" charset="0"/>
                        </a:rPr>
                        <a:t>FAIR Principles</a:t>
                      </a:r>
                      <a:endParaRPr lang="en-US" sz="1200" b="0" i="0" dirty="0">
                        <a:latin typeface="Arial" panose="020B0604020202020204" pitchFamily="34" charset="0"/>
                        <a:cs typeface="Arial" panose="020B0604020202020204" pitchFamily="34" charset="0"/>
                      </a:endParaRPr>
                    </a:p>
                    <a:p>
                      <a:endParaRPr lang="en-US" sz="600" b="0" i="0" dirty="0">
                        <a:latin typeface="Arial" panose="020B0604020202020204" pitchFamily="34" charset="0"/>
                        <a:cs typeface="Arial" panose="020B0604020202020204" pitchFamily="34" charset="0"/>
                      </a:endParaRPr>
                    </a:p>
                    <a:p>
                      <a:endParaRPr lang="en-US" sz="600" b="0" i="0" dirty="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058" y="1620000"/>
            <a:ext cx="4073236" cy="3054927"/>
          </a:xfrm>
          <a:prstGeom prst="rect">
            <a:avLst/>
          </a:prstGeom>
        </p:spPr>
      </p:pic>
    </p:spTree>
    <p:extLst>
      <p:ext uri="{BB962C8B-B14F-4D97-AF65-F5344CB8AC3E}">
        <p14:creationId xmlns:p14="http://schemas.microsoft.com/office/powerpoint/2010/main" val="2632247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a:solidFill>
                  <a:prstClr val="white"/>
                </a:solidFill>
              </a:rPr>
              <a:t>What did we want to achieve?</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6" name="Table 5">
            <a:extLst>
              <a:ext uri="{FF2B5EF4-FFF2-40B4-BE49-F238E27FC236}">
                <a16:creationId xmlns:a16="http://schemas.microsoft.com/office/drawing/2014/main" id="{B95DED4F-496C-DA91-14A8-1358BD4BF7D3}"/>
              </a:ext>
            </a:extLst>
          </p:cNvPr>
          <p:cNvGraphicFramePr>
            <a:graphicFrameLocks noGrp="1"/>
          </p:cNvGraphicFramePr>
          <p:nvPr>
            <p:extLst>
              <p:ext uri="{D42A27DB-BD31-4B8C-83A1-F6EECF244321}">
                <p14:modId xmlns:p14="http://schemas.microsoft.com/office/powerpoint/2010/main" val="448481800"/>
              </p:ext>
            </p:extLst>
          </p:nvPr>
        </p:nvGraphicFramePr>
        <p:xfrm>
          <a:off x="380995" y="1620000"/>
          <a:ext cx="4633132" cy="3120937"/>
        </p:xfrm>
        <a:graphic>
          <a:graphicData uri="http://schemas.openxmlformats.org/drawingml/2006/table">
            <a:tbl>
              <a:tblPr firstRow="1" bandRow="1">
                <a:tableStyleId>{5C22544A-7EE6-4342-B048-85BDC9FD1C3A}</a:tableStyleId>
              </a:tblPr>
              <a:tblGrid>
                <a:gridCol w="4633132">
                  <a:extLst>
                    <a:ext uri="{9D8B030D-6E8A-4147-A177-3AD203B41FA5}">
                      <a16:colId xmlns:a16="http://schemas.microsoft.com/office/drawing/2014/main" val="3330935541"/>
                    </a:ext>
                  </a:extLst>
                </a:gridCol>
              </a:tblGrid>
              <a:tr h="341737">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Aims</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The importance of Research Data Management and fulfilling Funder requirements.</a:t>
                      </a: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Provide information on The FAIR Principles.</a:t>
                      </a: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RDM guidance at Coventry</a:t>
                      </a:r>
                      <a:r>
                        <a:rPr lang="en-US" sz="1200" b="0" i="0" baseline="0" dirty="0">
                          <a:latin typeface="Arial" panose="020B0604020202020204" pitchFamily="34" charset="0"/>
                          <a:cs typeface="Arial" panose="020B0604020202020204" pitchFamily="34" charset="0"/>
                        </a:rPr>
                        <a:t> University:</a:t>
                      </a:r>
                    </a:p>
                    <a:p>
                      <a:pPr marL="171450" indent="-171450">
                        <a:buFont typeface="Arial" panose="020B0604020202020204" pitchFamily="34" charset="0"/>
                        <a:buChar char="•"/>
                      </a:pPr>
                      <a:r>
                        <a:rPr lang="en-US" sz="1200" b="0" i="0" baseline="0" dirty="0" err="1">
                          <a:latin typeface="Arial" panose="020B0604020202020204" pitchFamily="34" charset="0"/>
                          <a:cs typeface="Arial" panose="020B0604020202020204" pitchFamily="34" charset="0"/>
                        </a:rPr>
                        <a:t>LibGuides</a:t>
                      </a:r>
                      <a:r>
                        <a:rPr lang="en-US" sz="1200" b="0" i="0"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1200" b="0" i="0" baseline="0" dirty="0">
                          <a:latin typeface="Arial" panose="020B0604020202020204" pitchFamily="34" charset="0"/>
                          <a:cs typeface="Arial" panose="020B0604020202020204" pitchFamily="34" charset="0"/>
                        </a:rPr>
                        <a:t>Locate the library catalogue,</a:t>
                      </a:r>
                    </a:p>
                    <a:p>
                      <a:pPr marL="171450" indent="-171450">
                        <a:buFont typeface="Arial" panose="020B0604020202020204" pitchFamily="34" charset="0"/>
                        <a:buChar char="•"/>
                      </a:pPr>
                      <a:r>
                        <a:rPr lang="en-US" sz="1200" b="0" i="0" baseline="0" dirty="0">
                          <a:latin typeface="Arial" panose="020B0604020202020204" pitchFamily="34" charset="0"/>
                          <a:cs typeface="Arial" panose="020B0604020202020204" pitchFamily="34" charset="0"/>
                        </a:rPr>
                        <a:t>Location of RDM Officer and Research and Scholarly Publications Team.</a:t>
                      </a:r>
                    </a:p>
                    <a:p>
                      <a:pPr marL="171450" indent="-171450">
                        <a:buFont typeface="Arial" panose="020B0604020202020204" pitchFamily="34" charset="0"/>
                        <a:buChar char="•"/>
                      </a:pPr>
                      <a:endParaRPr lang="en-US" sz="1200" b="0" i="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b="0" i="0" dirty="0">
                          <a:latin typeface="Arial" panose="020B0604020202020204" pitchFamily="34" charset="0"/>
                          <a:cs typeface="Arial" panose="020B0604020202020204" pitchFamily="34" charset="0"/>
                        </a:rPr>
                        <a:t>Opportunity to upload documents to the test platform of the institutional repository – something participants may be required to do on the live platform at a later date.</a:t>
                      </a:r>
                      <a:endParaRPr lang="en-US" sz="700" b="0" i="0" dirty="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spTree>
    <p:extLst>
      <p:ext uri="{BB962C8B-B14F-4D97-AF65-F5344CB8AC3E}">
        <p14:creationId xmlns:p14="http://schemas.microsoft.com/office/powerpoint/2010/main" val="4046502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3"/>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a:solidFill>
                  <a:prstClr val="white"/>
                </a:solidFill>
              </a:rPr>
              <a:t>Items, guidance, training?</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aphicFrame>
        <p:nvGraphicFramePr>
          <p:cNvPr id="6" name="Table 5">
            <a:extLst>
              <a:ext uri="{FF2B5EF4-FFF2-40B4-BE49-F238E27FC236}">
                <a16:creationId xmlns:a16="http://schemas.microsoft.com/office/drawing/2014/main" id="{B95DED4F-496C-DA91-14A8-1358BD4BF7D3}"/>
              </a:ext>
            </a:extLst>
          </p:cNvPr>
          <p:cNvGraphicFramePr>
            <a:graphicFrameLocks noGrp="1"/>
          </p:cNvGraphicFramePr>
          <p:nvPr>
            <p:extLst>
              <p:ext uri="{D42A27DB-BD31-4B8C-83A1-F6EECF244321}">
                <p14:modId xmlns:p14="http://schemas.microsoft.com/office/powerpoint/2010/main" val="3452728301"/>
              </p:ext>
            </p:extLst>
          </p:nvPr>
        </p:nvGraphicFramePr>
        <p:xfrm>
          <a:off x="380995" y="1620000"/>
          <a:ext cx="4633132" cy="834937"/>
        </p:xfrm>
        <a:graphic>
          <a:graphicData uri="http://schemas.openxmlformats.org/drawingml/2006/table">
            <a:tbl>
              <a:tblPr firstRow="1" bandRow="1">
                <a:tableStyleId>{5C22544A-7EE6-4342-B048-85BDC9FD1C3A}</a:tableStyleId>
              </a:tblPr>
              <a:tblGrid>
                <a:gridCol w="4633132">
                  <a:extLst>
                    <a:ext uri="{9D8B030D-6E8A-4147-A177-3AD203B41FA5}">
                      <a16:colId xmlns:a16="http://schemas.microsoft.com/office/drawing/2014/main" val="3330935541"/>
                    </a:ext>
                  </a:extLst>
                </a:gridCol>
              </a:tblGrid>
              <a:tr h="341737">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Items</a:t>
                      </a:r>
                    </a:p>
                  </a:txBody>
                  <a:tcPr marL="0" marR="0" marT="0" marB="36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5254">
                <a:tc>
                  <a:txBody>
                    <a:bodyPr/>
                    <a:lstStyle/>
                    <a:p>
                      <a:endParaRPr lang="en-US" sz="6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Rummage through the suitcase containing puzzles and escape room items.</a:t>
                      </a:r>
                    </a:p>
                  </a:txBody>
                  <a:tcPr marL="0" marR="0" marT="3600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493125"/>
                  </a:ext>
                </a:extLst>
              </a:tr>
            </a:tbl>
          </a:graphicData>
        </a:graphic>
      </p:graphicFrame>
      <p:graphicFrame>
        <p:nvGraphicFramePr>
          <p:cNvPr id="7" name="Table 5">
            <a:extLst>
              <a:ext uri="{FF2B5EF4-FFF2-40B4-BE49-F238E27FC236}">
                <a16:creationId xmlns:a16="http://schemas.microsoft.com/office/drawing/2014/main" id="{582DE743-7AD9-9559-152B-32F9F6CF7221}"/>
              </a:ext>
            </a:extLst>
          </p:cNvPr>
          <p:cNvGraphicFramePr>
            <a:graphicFrameLocks noGrp="1"/>
          </p:cNvGraphicFramePr>
          <p:nvPr>
            <p:extLst>
              <p:ext uri="{D42A27DB-BD31-4B8C-83A1-F6EECF244321}">
                <p14:modId xmlns:p14="http://schemas.microsoft.com/office/powerpoint/2010/main" val="789532976"/>
              </p:ext>
            </p:extLst>
          </p:nvPr>
        </p:nvGraphicFramePr>
        <p:xfrm>
          <a:off x="379875" y="2532827"/>
          <a:ext cx="4634251" cy="1818580"/>
        </p:xfrm>
        <a:graphic>
          <a:graphicData uri="http://schemas.openxmlformats.org/drawingml/2006/table">
            <a:tbl>
              <a:tblPr firstRow="1" bandRow="1">
                <a:tableStyleId>{5C22544A-7EE6-4342-B048-85BDC9FD1C3A}</a:tableStyleId>
              </a:tblPr>
              <a:tblGrid>
                <a:gridCol w="4634251">
                  <a:extLst>
                    <a:ext uri="{9D8B030D-6E8A-4147-A177-3AD203B41FA5}">
                      <a16:colId xmlns:a16="http://schemas.microsoft.com/office/drawing/2014/main" val="3330935541"/>
                    </a:ext>
                  </a:extLst>
                </a:gridCol>
              </a:tblGrid>
              <a:tr h="334780">
                <a:tc>
                  <a:txBody>
                    <a:bodyPr/>
                    <a:lstStyle/>
                    <a:p>
                      <a:pPr>
                        <a:lnSpc>
                          <a:spcPts val="1260"/>
                        </a:lnSpc>
                      </a:pPr>
                      <a:r>
                        <a:rPr lang="en-US" sz="1300" b="1" i="0">
                          <a:solidFill>
                            <a:srgbClr val="0066CC"/>
                          </a:solidFill>
                          <a:latin typeface="Arial" panose="020B0604020202020204" pitchFamily="34" charset="0"/>
                          <a:cs typeface="Arial" panose="020B0604020202020204" pitchFamily="34" charset="0"/>
                        </a:rPr>
                        <a:t>Guidance, training</a:t>
                      </a:r>
                    </a:p>
                  </a:txBody>
                  <a:tcPr marL="0" marR="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814363"/>
                  </a:ext>
                </a:extLst>
              </a:tr>
              <a:tr h="116506">
                <a:tc>
                  <a:txBody>
                    <a:bodyPr/>
                    <a:lstStyle/>
                    <a:p>
                      <a:endParaRPr lang="en-US" sz="11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Chats with academic</a:t>
                      </a:r>
                      <a:r>
                        <a:rPr lang="en-US" sz="1200" b="0" i="0" baseline="0" dirty="0">
                          <a:latin typeface="Arial" panose="020B0604020202020204" pitchFamily="34" charset="0"/>
                          <a:cs typeface="Arial" panose="020B0604020202020204" pitchFamily="34" charset="0"/>
                        </a:rPr>
                        <a:t> liaison librarian</a:t>
                      </a:r>
                      <a:r>
                        <a:rPr lang="en-US" sz="1200" b="0" i="0" dirty="0">
                          <a:latin typeface="Arial" panose="020B0604020202020204" pitchFamily="34" charset="0"/>
                          <a:cs typeface="Arial" panose="020B0604020202020204" pitchFamily="34" charset="0"/>
                        </a:rPr>
                        <a:t> colleagues who had run escape room activities as part of the library</a:t>
                      </a:r>
                      <a:r>
                        <a:rPr lang="en-US" sz="1200" b="0" i="0" baseline="0" dirty="0">
                          <a:latin typeface="Arial" panose="020B0604020202020204" pitchFamily="34" charset="0"/>
                          <a:cs typeface="Arial" panose="020B0604020202020204" pitchFamily="34" charset="0"/>
                        </a:rPr>
                        <a:t> inductions.</a:t>
                      </a:r>
                    </a:p>
                    <a:p>
                      <a:endParaRPr lang="en-US" sz="1200" b="0" i="0" baseline="0" dirty="0">
                        <a:latin typeface="Arial" panose="020B0604020202020204" pitchFamily="34" charset="0"/>
                        <a:cs typeface="Arial" panose="020B0604020202020204" pitchFamily="34" charset="0"/>
                      </a:endParaRPr>
                    </a:p>
                    <a:p>
                      <a:r>
                        <a:rPr lang="en-US" sz="1200" b="0" i="0" baseline="0" dirty="0">
                          <a:latin typeface="Arial" panose="020B0604020202020204" pitchFamily="34" charset="0"/>
                          <a:cs typeface="Arial" panose="020B0604020202020204" pitchFamily="34" charset="0"/>
                        </a:rPr>
                        <a:t>Guidance from Disruptive Media Learning Lab (DMLL) colleagues who </a:t>
                      </a:r>
                      <a:r>
                        <a:rPr lang="en-US" sz="1200" b="0" i="0" baseline="0" dirty="0" err="1">
                          <a:latin typeface="Arial" panose="020B0604020202020204" pitchFamily="34" charset="0"/>
                          <a:cs typeface="Arial" panose="020B0604020202020204" pitchFamily="34" charset="0"/>
                        </a:rPr>
                        <a:t>specialise</a:t>
                      </a:r>
                      <a:r>
                        <a:rPr lang="en-US" sz="1200" b="0" i="0" baseline="0" dirty="0">
                          <a:latin typeface="Arial" panose="020B0604020202020204" pitchFamily="34" charset="0"/>
                          <a:cs typeface="Arial" panose="020B0604020202020204" pitchFamily="34" charset="0"/>
                        </a:rPr>
                        <a:t> in gamifying teaching resources.</a:t>
                      </a:r>
                    </a:p>
                    <a:p>
                      <a:endParaRPr lang="en-US" sz="1200" b="0" i="0" baseline="0" dirty="0">
                        <a:latin typeface="Arial" panose="020B0604020202020204" pitchFamily="34" charset="0"/>
                        <a:cs typeface="Arial" panose="020B0604020202020204" pitchFamily="34" charset="0"/>
                      </a:endParaRPr>
                    </a:p>
                    <a:p>
                      <a:r>
                        <a:rPr lang="en-US" sz="1200" b="0" i="0" baseline="0" dirty="0">
                          <a:latin typeface="Arial" panose="020B0604020202020204" pitchFamily="34" charset="0"/>
                          <a:cs typeface="Arial" panose="020B0604020202020204" pitchFamily="34" charset="0"/>
                        </a:rPr>
                        <a:t>Attended an escape room teaching session from DMLL.</a:t>
                      </a:r>
                      <a:endParaRPr lang="en-US" sz="1200" b="0" i="0" dirty="0">
                        <a:latin typeface="Arial" panose="020B0604020202020204" pitchFamily="34" charset="0"/>
                        <a:cs typeface="Arial" panose="020B0604020202020204" pitchFamily="34" charset="0"/>
                      </a:endParaRPr>
                    </a:p>
                  </a:txBody>
                  <a:tcPr marL="0" marR="0" marT="36000" marB="0">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97493125"/>
                  </a:ext>
                </a:extLst>
              </a:tr>
            </a:tbl>
          </a:graphicData>
        </a:graphic>
      </p:graphicFrame>
    </p:spTree>
    <p:extLst>
      <p:ext uri="{BB962C8B-B14F-4D97-AF65-F5344CB8AC3E}">
        <p14:creationId xmlns:p14="http://schemas.microsoft.com/office/powerpoint/2010/main" val="358893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4587"/>
          <a:stretch/>
        </p:blipFill>
        <p:spPr>
          <a:xfrm>
            <a:off x="3565660" y="1276094"/>
            <a:ext cx="2872011" cy="1836728"/>
          </a:xfrm>
          <a:prstGeom prst="rect">
            <a:avLst/>
          </a:prstGeom>
        </p:spPr>
      </p:pic>
      <p:sp>
        <p:nvSpPr>
          <p:cNvPr id="26" name="Oval 25">
            <a:extLst>
              <a:ext uri="{FF2B5EF4-FFF2-40B4-BE49-F238E27FC236}">
                <a16:creationId xmlns:a16="http://schemas.microsoft.com/office/drawing/2014/main" id="{F3B79728-1A46-ECC9-A08B-E632C419E729}"/>
              </a:ext>
            </a:extLst>
          </p:cNvPr>
          <p:cNvSpPr/>
          <p:nvPr/>
        </p:nvSpPr>
        <p:spPr>
          <a:xfrm>
            <a:off x="6687864" y="-2456136"/>
            <a:ext cx="4912272" cy="4912272"/>
          </a:xfrm>
          <a:prstGeom prst="ellipse">
            <a:avLst/>
          </a:prstGeom>
          <a:gradFill flip="none" rotWithShape="1">
            <a:gsLst>
              <a:gs pos="65000">
                <a:schemeClr val="accent1">
                  <a:tint val="44500"/>
                  <a:satMod val="160000"/>
                  <a:alpha val="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B610C81-FF95-223B-FEE6-A8C926E5FA12}"/>
              </a:ext>
            </a:extLst>
          </p:cNvPr>
          <p:cNvPicPr>
            <a:picLocks noChangeAspect="1"/>
          </p:cNvPicPr>
          <p:nvPr/>
        </p:nvPicPr>
        <p:blipFill>
          <a:blip r:embed="rId4"/>
          <a:stretch>
            <a:fillRect/>
          </a:stretch>
        </p:blipFill>
        <p:spPr>
          <a:xfrm>
            <a:off x="7381726" y="210150"/>
            <a:ext cx="1548000" cy="433249"/>
          </a:xfrm>
          <a:prstGeom prst="rect">
            <a:avLst/>
          </a:prstGeom>
        </p:spPr>
      </p:pic>
      <p:sp>
        <p:nvSpPr>
          <p:cNvPr id="28" name="Title 1">
            <a:extLst>
              <a:ext uri="{FF2B5EF4-FFF2-40B4-BE49-F238E27FC236}">
                <a16:creationId xmlns:a16="http://schemas.microsoft.com/office/drawing/2014/main" id="{47CE3C89-8434-9806-DDA9-A3830F0DAF2F}"/>
              </a:ext>
            </a:extLst>
          </p:cNvPr>
          <p:cNvSpPr txBox="1">
            <a:spLocks/>
          </p:cNvSpPr>
          <p:nvPr/>
        </p:nvSpPr>
        <p:spPr>
          <a:xfrm>
            <a:off x="1" y="475577"/>
            <a:ext cx="6594358" cy="714785"/>
          </a:xfrm>
          <a:prstGeom prst="rect">
            <a:avLst/>
          </a:prstGeom>
          <a:solidFill>
            <a:srgbClr val="0066CC"/>
          </a:solidFill>
        </p:spPr>
        <p:txBody>
          <a:bodyPr vert="horz" wrap="square" lIns="288000" tIns="45720" rIns="91440" bIns="45720" rtlCol="0" anchor="t" anchorCtr="0">
            <a:noAutofit/>
          </a:bodyPr>
          <a:lstStyle>
            <a:lvl1pPr algn="l" defTabSz="685800" rtl="0" eaLnBrk="1" latinLnBrk="0" hangingPunct="1">
              <a:lnSpc>
                <a:spcPct val="90000"/>
              </a:lnSpc>
              <a:spcBef>
                <a:spcPct val="0"/>
              </a:spcBef>
              <a:buNone/>
              <a:defRPr sz="2200" b="1"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92075" marR="0" lvl="0" indent="0" algn="l" defTabSz="685800" rtl="0" eaLnBrk="1" fontAlgn="auto" latinLnBrk="0" hangingPunct="1">
              <a:lnSpc>
                <a:spcPct val="100000"/>
              </a:lnSpc>
              <a:spcBef>
                <a:spcPct val="0"/>
              </a:spcBef>
              <a:spcAft>
                <a:spcPts val="0"/>
              </a:spcAft>
              <a:buClrTx/>
              <a:buSzTx/>
              <a:buFontTx/>
              <a:buNone/>
              <a:tabLst/>
              <a:defRPr/>
            </a:pPr>
            <a:r>
              <a:rPr lang="en-GB" sz="2500">
                <a:solidFill>
                  <a:prstClr val="white"/>
                </a:solidFill>
              </a:rPr>
              <a:t>What did we create?</a:t>
            </a:r>
            <a:endParaRPr kumimoji="0" lang="en-GB" sz="1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nvGrpSpPr>
          <p:cNvPr id="6" name="Group 5"/>
          <p:cNvGrpSpPr/>
          <p:nvPr/>
        </p:nvGrpSpPr>
        <p:grpSpPr>
          <a:xfrm>
            <a:off x="256000" y="1276094"/>
            <a:ext cx="3179321" cy="3707294"/>
            <a:chOff x="5393752" y="-749852"/>
            <a:chExt cx="4667070" cy="5611573"/>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3752" y="1361421"/>
              <a:ext cx="4667070" cy="35003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3001" y="-749852"/>
              <a:ext cx="3508614" cy="2631461"/>
            </a:xfrm>
            <a:prstGeom prst="rect">
              <a:avLst/>
            </a:prstGeom>
          </p:spPr>
        </p:pic>
      </p:gr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7314" y="2898058"/>
            <a:ext cx="2975412" cy="212715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542" y="899336"/>
            <a:ext cx="1446108" cy="183794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700560" y="3445601"/>
            <a:ext cx="1927428" cy="1445571"/>
          </a:xfrm>
          <a:prstGeom prst="rect">
            <a:avLst/>
          </a:prstGeom>
        </p:spPr>
      </p:pic>
    </p:spTree>
    <p:extLst>
      <p:ext uri="{BB962C8B-B14F-4D97-AF65-F5344CB8AC3E}">
        <p14:creationId xmlns:p14="http://schemas.microsoft.com/office/powerpoint/2010/main" val="416709470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7280BC33F2354A8F40028464BE8840" ma:contentTypeVersion="17" ma:contentTypeDescription="Create a new document." ma:contentTypeScope="" ma:versionID="41079dcb247334b8c69b56d2201ffc13">
  <xsd:schema xmlns:xsd="http://www.w3.org/2001/XMLSchema" xmlns:xs="http://www.w3.org/2001/XMLSchema" xmlns:p="http://schemas.microsoft.com/office/2006/metadata/properties" xmlns:ns2="97942fc6-ce35-4bbf-b7d6-da4878c55d72" xmlns:ns3="ab8681fd-8a33-4355-9fd4-0873f6111c6f" targetNamespace="http://schemas.microsoft.com/office/2006/metadata/properties" ma:root="true" ma:fieldsID="0960575070caf8695b9d6c8394fdbfc6" ns2:_="" ns3:_="">
    <xsd:import namespace="97942fc6-ce35-4bbf-b7d6-da4878c55d72"/>
    <xsd:import namespace="ab8681fd-8a33-4355-9fd4-0873f6111c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TaxCatchAll" minOccurs="0"/>
                <xsd:element ref="ns2:MediaServiceDateTaken" minOccurs="0"/>
                <xsd:element ref="ns2:MediaServiceLocation" minOccurs="0"/>
                <xsd:element ref="ns2:MediaServiceOCR"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942fc6-ce35-4bbf-b7d6-da4878c55d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6aa3f76-4d61-4dcc-b0f8-f387d765d20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b8681fd-8a33-4355-9fd4-0873f6111c6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7df6f56-33d8-46cc-8cf4-9e6a589ce35d}" ma:internalName="TaxCatchAll" ma:showField="CatchAllData" ma:web="ab8681fd-8a33-4355-9fd4-0873f6111c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7942fc6-ce35-4bbf-b7d6-da4878c55d72">
      <Terms xmlns="http://schemas.microsoft.com/office/infopath/2007/PartnerControls"/>
    </lcf76f155ced4ddcb4097134ff3c332f>
    <TaxCatchAll xmlns="ab8681fd-8a33-4355-9fd4-0873f6111c6f" xsi:nil="true"/>
  </documentManagement>
</p:properties>
</file>

<file path=customXml/itemProps1.xml><?xml version="1.0" encoding="utf-8"?>
<ds:datastoreItem xmlns:ds="http://schemas.openxmlformats.org/officeDocument/2006/customXml" ds:itemID="{413B30FE-4A6C-40DF-BCC2-577653565D55}">
  <ds:schemaRefs>
    <ds:schemaRef ds:uri="http://schemas.microsoft.com/sharepoint/v3/contenttype/forms"/>
  </ds:schemaRefs>
</ds:datastoreItem>
</file>

<file path=customXml/itemProps2.xml><?xml version="1.0" encoding="utf-8"?>
<ds:datastoreItem xmlns:ds="http://schemas.openxmlformats.org/officeDocument/2006/customXml" ds:itemID="{D4CF9B3A-9806-4B61-A8BA-5F875F913C09}">
  <ds:schemaRefs>
    <ds:schemaRef ds:uri="97942fc6-ce35-4bbf-b7d6-da4878c55d72"/>
    <ds:schemaRef ds:uri="ab8681fd-8a33-4355-9fd4-0873f6111c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996CCE-6ED9-4062-B2C2-EE55DCB9DC3A}">
  <ds:schemaRefs>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dcmitype/"/>
    <ds:schemaRef ds:uri="ab8681fd-8a33-4355-9fd4-0873f6111c6f"/>
    <ds:schemaRef ds:uri="97942fc6-ce35-4bbf-b7d6-da4878c55d7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148</TotalTime>
  <Words>1073</Words>
  <Application>Microsoft Office PowerPoint</Application>
  <PresentationFormat>On-screen Show (16:9)</PresentationFormat>
  <Paragraphs>192</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Clarke</dc:creator>
  <cp:lastModifiedBy>Michelle Mayer</cp:lastModifiedBy>
  <cp:revision>12</cp:revision>
  <dcterms:created xsi:type="dcterms:W3CDTF">2022-07-22T08:13:52Z</dcterms:created>
  <dcterms:modified xsi:type="dcterms:W3CDTF">2022-08-18T09:50:54Z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0x01010062668E429B7F2C4393C0AF4CC389E297</vt:lpwstr>
  </property>
  <property fmtid="{D5CDD505-2E9C-101B-9397-08002B2CF9AE}" pid="3" name="MediaServiceImageTags">
    <vt:lpwstr/>
  </property>
</Properties>
</file>